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3" r:id="rId4"/>
    <p:sldId id="282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  <p:sldId id="276" r:id="rId21"/>
    <p:sldId id="277" r:id="rId22"/>
    <p:sldId id="279" r:id="rId23"/>
    <p:sldId id="280" r:id="rId24"/>
    <p:sldId id="281" r:id="rId25"/>
    <p:sldId id="278" r:id="rId26"/>
    <p:sldId id="283" r:id="rId27"/>
    <p:sldId id="287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A4700-A1C9-436B-A5AC-67D163D9212A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202C-1BF9-495B-9DA5-E4034CE7B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34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852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613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363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049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9443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727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2973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645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74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28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34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971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1233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4737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8203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3096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311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8813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0031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033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30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34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34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34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34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583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029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4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1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3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2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8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4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DA49-8C72-490D-9729-C6440AB27B87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A347-AFD5-4C91-AD33-FF8153110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B40E44E-4BB4-4428-8591-A31FB2CA2B78}"/>
              </a:ext>
            </a:extLst>
          </p:cNvPr>
          <p:cNvSpPr txBox="1">
            <a:spLocks/>
          </p:cNvSpPr>
          <p:nvPr/>
        </p:nvSpPr>
        <p:spPr>
          <a:xfrm>
            <a:off x="7617763" y="133642"/>
            <a:ext cx="6133310" cy="298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120" indent="-99120" algn="just">
              <a:lnSpc>
                <a:spcPct val="115000"/>
              </a:lnSpc>
              <a:spcBef>
                <a:spcPts val="0"/>
              </a:spcBef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16" y="523369"/>
            <a:ext cx="3689315" cy="5194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031" y="1311900"/>
            <a:ext cx="603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600" b="1" dirty="0" smtClean="0"/>
              <a:t>Μυοσκελετικές παθήσεις στην εργασία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5031" y="3754784"/>
            <a:ext cx="3519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Λουτριώτης Θανάσης</a:t>
            </a:r>
          </a:p>
          <a:p>
            <a:pPr algn="just"/>
            <a:r>
              <a:rPr lang="en-US" sz="2800" dirty="0" smtClean="0"/>
              <a:t>Medical Advisor</a:t>
            </a:r>
          </a:p>
          <a:p>
            <a:pPr algn="just"/>
            <a:r>
              <a:rPr lang="el-GR" sz="2800" dirty="0" smtClean="0"/>
              <a:t>Ιατρικό Τμήμα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09" y="5550722"/>
            <a:ext cx="919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Bruno R da Costa, Edgar Ramos Viera, Risk factors for work-related musculoskeletal disorders: A systematic review of recent longitudinal studies, </a:t>
            </a:r>
          </a:p>
          <a:p>
            <a:pPr algn="just"/>
            <a:r>
              <a:rPr lang="en-US" sz="1200" dirty="0" smtClean="0"/>
              <a:t>Am J Ind Med. 2010 Mar; 53(3): 285 - 323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1903004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Αγκώνας /</a:t>
            </a:r>
          </a:p>
          <a:p>
            <a:pPr algn="just"/>
            <a:r>
              <a:rPr lang="el-GR" sz="2800" dirty="0" smtClean="0"/>
              <a:t>αντιβράχιο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45364" y="1461541"/>
            <a:ext cx="3447322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Βαρειά σωματική εργασία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Παράδοξη στάση σώματος</a:t>
            </a: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Επαναλαμβανόμενες κινήσεις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Παρατεταμένη χρήση ηλεκτρονικού υπολογιστή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30532" y="3184678"/>
            <a:ext cx="4022109" cy="18466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Αρνητικό συναίσθημα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Χαμηλός βαθμός ελέγχου της εργασίας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Υψηλές ψυχολογικές απαιτήσεις εργασίας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Χαμηλή ικανοποίηση από την εργασία 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4919" y="3902927"/>
            <a:ext cx="3778818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Μεγαλύτερη ηλικία εργαζόμενου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Γυναίκες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δείκτης μάζας σώματος (</a:t>
            </a:r>
            <a:r>
              <a:rPr lang="en-US" sz="1600" dirty="0" smtClean="0"/>
              <a:t>BMI</a:t>
            </a:r>
            <a:r>
              <a:rPr lang="el-GR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Συννοσηρότητες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42" y="1608428"/>
            <a:ext cx="3973331" cy="23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09" y="5550722"/>
            <a:ext cx="919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Bruno R da Costa, Edgar Ramos Viera, Risk factors for work-related musculoskeletal disorders: A systematic review of recent longitudinal studies, </a:t>
            </a:r>
          </a:p>
          <a:p>
            <a:pPr algn="just"/>
            <a:r>
              <a:rPr lang="en-US" sz="1200" dirty="0" smtClean="0"/>
              <a:t>Am J Ind Med. 2010 Mar; 53(3): 285 - 323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221355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Καρπός /</a:t>
            </a:r>
          </a:p>
          <a:p>
            <a:pPr algn="just"/>
            <a:r>
              <a:rPr lang="el-GR" sz="2800" dirty="0" smtClean="0"/>
              <a:t>άκρα χείρα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45364" y="1461541"/>
            <a:ext cx="3447322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Βαρειά σωματική εργασία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Παράδοξη στάση σώματος</a:t>
            </a: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Επαναλαμβανόμενες κινήσεις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Παρατεταμένη χρήση ηλεκτρονικού υπολογιστή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82810" y="3500645"/>
            <a:ext cx="4022109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 επίπεδο άγχους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4919" y="3627530"/>
            <a:ext cx="3778818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Μεγαλύτερη ηλικία εργαζόμενου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Γυναίκες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Κάπνισμα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δείκτης μάζας σώματος (</a:t>
            </a:r>
            <a:r>
              <a:rPr lang="en-US" sz="1600" dirty="0" smtClean="0"/>
              <a:t>BMI</a:t>
            </a:r>
            <a:r>
              <a:rPr lang="el-GR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Συννοσηρότητες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41" y="1608428"/>
            <a:ext cx="3067132" cy="23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08" y="5423681"/>
            <a:ext cx="10348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Bruno R da Costa, Edgar Ramos Viera, Risk factors for work-related musculoskeletal disorders: A systematic review of recent longitudinal studies, Am J Ind Med. 2010 Mar; 53(3): 285 - 323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221355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Ισχίο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39599" y="1542733"/>
            <a:ext cx="3682453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Βαρειά σωματική </a:t>
            </a:r>
            <a:r>
              <a:rPr lang="el-GR" sz="1600" dirty="0" smtClean="0"/>
              <a:t>εργασία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Συχνή άνοδος και κάθοδος κλίμακας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Συχνή άρση και μεταφορά βάρους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Επαναλαμβανόμενη εργασία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Παράδοξη στάση </a:t>
            </a:r>
            <a:r>
              <a:rPr lang="el-GR" sz="1600" dirty="0" smtClean="0"/>
              <a:t>σώματος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Έκθεση σε συνεχείς δονήσεις</a:t>
            </a:r>
            <a:endParaRPr lang="el-G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66" y="1542733"/>
            <a:ext cx="2777811" cy="2600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7825" y="3534803"/>
            <a:ext cx="4022109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Αρνητικό συναίσθημα</a:t>
            </a:r>
            <a:r>
              <a:rPr lang="en-US" dirty="0"/>
              <a:t> </a:t>
            </a:r>
            <a:r>
              <a:rPr lang="el-GR" dirty="0" smtClean="0"/>
              <a:t>(κατάθλιψη)</a:t>
            </a:r>
            <a:endParaRPr lang="el-GR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404919" y="3716005"/>
            <a:ext cx="3778818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Μεγαλύτερη ηλικία εργαζόμενου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Κάπνισμα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δείκτης μάζας σώματος (</a:t>
            </a:r>
            <a:r>
              <a:rPr lang="en-US" sz="1600" dirty="0" smtClean="0"/>
              <a:t>BMI</a:t>
            </a:r>
            <a:r>
              <a:rPr lang="el-GR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Συννοσηρότητες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06808" y="5594653"/>
            <a:ext cx="789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R. Chamberlain, Hip pain in adults: evaluation and differential diagnosis, Am Fam Physician. 2021 Jan 15;103(2): 81 - 89 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806808" y="5804470"/>
            <a:ext cx="8032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L J Crofford et al. Psychological aspects of chronic musculoskeletal pain, Best Pract Res Clin Rheumatol. 2015 Feb; 29(1):147 - 155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4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09" y="5550722"/>
            <a:ext cx="919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Bruno R da Costa, Edgar Ramos Viera, Risk factors for work-related musculoskeletal disorders: A systematic review of recent longitudinal studies, </a:t>
            </a:r>
          </a:p>
          <a:p>
            <a:pPr algn="just"/>
            <a:r>
              <a:rPr lang="en-US" sz="1200" dirty="0" smtClean="0"/>
              <a:t>Am J Ind Med. 2010 Mar; 53(3): 285 - 323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221355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Γόνατο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3" y="1511554"/>
            <a:ext cx="2722314" cy="2876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3673" y="1511554"/>
            <a:ext cx="3874042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Βαρειά σωματική εργασία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Παρατεταμένο γονάτισμα ή κάμψεις </a:t>
            </a:r>
          </a:p>
          <a:p>
            <a:pPr algn="just"/>
            <a:r>
              <a:rPr lang="el-GR" sz="1600" dirty="0"/>
              <a:t> </a:t>
            </a:r>
            <a:r>
              <a:rPr lang="el-GR" sz="1600" dirty="0" smtClean="0"/>
              <a:t>     του γόνατος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Παρατεταμένη ορθοστασία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Συχνή αναρρίχηση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Συχνή άρση και μεταφορά βάρους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7695" y="3773312"/>
            <a:ext cx="3084799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 επίπεδο άγχους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662" y="3958972"/>
            <a:ext cx="3778818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Προηγούμενος τραυματισμός γόνατος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Κάπνισμα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δείκτης μάζας σώματος (</a:t>
            </a:r>
            <a:r>
              <a:rPr lang="en-US" sz="1600" dirty="0" smtClean="0"/>
              <a:t>BMI</a:t>
            </a:r>
            <a:r>
              <a:rPr lang="el-G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29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221355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Ποδοκνημική  / άκρο πόδι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74" y="1542733"/>
            <a:ext cx="3352157" cy="3200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2855" y="2163028"/>
            <a:ext cx="3874042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Παρατεταμένη βάδιση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Παρατεταμένη ορθοστασία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865" y="3482218"/>
            <a:ext cx="2516854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 επίπεδο άγχους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44554" y="3692924"/>
            <a:ext cx="3778818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Μεγαλύτερη ηλικία εργαζόμενου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</a:t>
            </a:r>
            <a:r>
              <a:rPr lang="el-GR" sz="1600" dirty="0"/>
              <a:t>δείκτης μάζας σώματος (</a:t>
            </a:r>
            <a:r>
              <a:rPr lang="en-US" sz="1600" dirty="0"/>
              <a:t>BMI</a:t>
            </a:r>
            <a:r>
              <a:rPr lang="el-GR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Έλλειψη </a:t>
            </a:r>
            <a:r>
              <a:rPr lang="el-GR" sz="1600" dirty="0"/>
              <a:t>επαρκούς </a:t>
            </a:r>
            <a:r>
              <a:rPr lang="el-GR" sz="1600" dirty="0" smtClean="0"/>
              <a:t>ανάπαυσης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Συννοσηρότητες της περιοχής</a:t>
            </a:r>
            <a:endParaRPr lang="el-G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5031" y="5504556"/>
            <a:ext cx="991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L F Reed et al. Prevalence and risk factors for foot and ankle musculoskeletal disorders experienced by nurses, BMC Musculoskelet Disord. 2004 Jun 5;15:196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96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B40E44E-4BB4-4428-8591-A31FB2CA2B78}"/>
              </a:ext>
            </a:extLst>
          </p:cNvPr>
          <p:cNvSpPr txBox="1">
            <a:spLocks/>
          </p:cNvSpPr>
          <p:nvPr/>
        </p:nvSpPr>
        <p:spPr>
          <a:xfrm>
            <a:off x="7617763" y="133642"/>
            <a:ext cx="6133310" cy="298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120" indent="-99120" algn="just">
              <a:lnSpc>
                <a:spcPct val="115000"/>
              </a:lnSpc>
              <a:spcBef>
                <a:spcPts val="0"/>
              </a:spcBef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97" y="1462997"/>
            <a:ext cx="4765682" cy="3315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031" y="1030601"/>
            <a:ext cx="5548273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Η επαναλαμβανόμενη έκθεση σε (έναν ή περισσότερους) επιβαρυντικούς παράγοντες προκαλεί ιστικά </a:t>
            </a:r>
            <a:r>
              <a:rPr lang="el-GR" sz="1600" b="1" dirty="0" smtClean="0"/>
              <a:t>μικρο-τραύματα</a:t>
            </a:r>
            <a:r>
              <a:rPr lang="el-G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Σε βάθος χρόνου, αυτά </a:t>
            </a:r>
            <a:r>
              <a:rPr lang="el-GR" sz="1600" b="1" u="sng" dirty="0" smtClean="0"/>
              <a:t>αρθροίζονται</a:t>
            </a:r>
            <a:r>
              <a:rPr lang="el-GR" sz="1600" dirty="0" smtClean="0"/>
              <a:t> επιβαρύνοντας κυρίως μύες, τένοντες, συνδέσμους και αρθρικούς χόνδρους.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Το αποτέλεσμα είναι η δημιουργία μεγαλύτερων βλαβών και η ανάπτυξη συμπτωμάτων.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Τα μυοσκελετικά νοσήματα που σχετίζονται με την εργασία εντάσσονται σε διάφορες κατηγορίες</a:t>
            </a:r>
            <a:r>
              <a:rPr lang="en-US" sz="1600" dirty="0" smtClean="0"/>
              <a:t>:</a:t>
            </a:r>
            <a:endParaRPr lang="el-GR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07489" y="4460911"/>
            <a:ext cx="2799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     - Σύνδρομα </a:t>
            </a:r>
            <a:r>
              <a:rPr lang="el-GR" sz="1400" dirty="0"/>
              <a:t>πίεσης νεύρων</a:t>
            </a:r>
          </a:p>
          <a:p>
            <a:pPr algn="just"/>
            <a:r>
              <a:rPr lang="el-GR" sz="1400" dirty="0"/>
              <a:t>     - Διαστρέμματα</a:t>
            </a:r>
          </a:p>
          <a:p>
            <a:pPr algn="just"/>
            <a:r>
              <a:rPr lang="el-GR" sz="1400" dirty="0"/>
              <a:t>     - Κήλες μεσοσπονδύλιων δίσκων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285" y="4353190"/>
            <a:ext cx="2422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     - Τενοντίτιδες</a:t>
            </a:r>
            <a:endParaRPr lang="el-GR" sz="1400" dirty="0"/>
          </a:p>
          <a:p>
            <a:pPr algn="just"/>
            <a:r>
              <a:rPr lang="el-GR" sz="1400" dirty="0"/>
              <a:t>     - Ρήξεις συνδέσμων</a:t>
            </a:r>
          </a:p>
          <a:p>
            <a:pPr algn="just"/>
            <a:r>
              <a:rPr lang="el-GR" sz="1400" dirty="0"/>
              <a:t>     - Μυικές διατάσεις</a:t>
            </a:r>
          </a:p>
          <a:p>
            <a:pPr algn="just"/>
            <a:r>
              <a:rPr lang="el-GR" sz="1400" dirty="0"/>
              <a:t>     - Αρθρίτιδες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864" y="5750777"/>
            <a:ext cx="9047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Martin S Forde et al. Pathomechanisms of work-related musculoskeletal disorders: conceptual issues, Ergonomics. 2002 Jul 15; 45(9): 619-30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60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8323" y="1022986"/>
            <a:ext cx="138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Οσφυαλγία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00" y="573944"/>
            <a:ext cx="2591151" cy="3446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9826" y="1776729"/>
            <a:ext cx="724265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Είναι ο πόνος και η μυική σύσπαση ή δυσκαμψία που εντοπίζονται στην περιοχή μεταξύ του κάτω θωρακικού  (πλευρικού) ορίου και των γλουτιαίων πτυχών, με ή χωρίς πόνο στα πόδια (ισχιαλγία).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905" y="5758556"/>
            <a:ext cx="4903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Roger Chou, Low back pain (chronic), BMJ Clin Evid. 2010 Oct 8; 2010:1116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9826" y="3014871"/>
            <a:ext cx="7242650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Στο εργασιακό περιβάλλον, έχουν ενοχοποιηθεί η επαναλαμβανόμενη άρση βάρους, οι δραστηριότητες που οδηγούν σε υπερδιάταση (τέντωμα) ή κάμψη  της σπονδυλικής στήλης, η απουσία επαρκούς ανάπαυσης, ο χαμηλός βαθμός ικανοποίησης από την εργασία και η ανεπαρκής εκπαίδευση του εργαζόμενου.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905" y="5397144"/>
            <a:ext cx="867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S D Wami, Work-related risk factors and the prevalence of low back pain among low wage workers: results from a cross-sectional study, </a:t>
            </a:r>
          </a:p>
          <a:p>
            <a:pPr algn="just"/>
            <a:r>
              <a:rPr lang="en-US" sz="1200" dirty="0" smtClean="0"/>
              <a:t>BMC Public Health.  2019 Aug 8;19(1):1071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031" y="4450708"/>
            <a:ext cx="10602266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Η αντιμετώπιση της οσφυαλγίας περιλαμβάνει, μεταξύ άλλων, την ανάπαυση, τα </a:t>
            </a:r>
            <a:r>
              <a:rPr lang="el-GR" sz="1600" dirty="0"/>
              <a:t>απλά (παρακεταμόλη) </a:t>
            </a:r>
            <a:r>
              <a:rPr lang="el-GR" sz="1600" dirty="0" smtClean="0"/>
              <a:t>και τα μη στεροειδή αναλγητικά φάρμακα, τα μυοχαλαρωτικά φάρμακα, τη φυσικοθεραπεία και την τροποποίηση δραστηριότητας.</a:t>
            </a:r>
          </a:p>
        </p:txBody>
      </p:sp>
    </p:spTree>
    <p:extLst>
      <p:ext uri="{BB962C8B-B14F-4D97-AF65-F5344CB8AC3E}">
        <p14:creationId xmlns:p14="http://schemas.microsoft.com/office/powerpoint/2010/main" val="10263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904" y="5758556"/>
            <a:ext cx="611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A Yassi, Work-related musculoskeletal disorders, Curr Opin Rheumatol. 2000 Mar;12(2):124 - 30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6904" y="5531697"/>
            <a:ext cx="602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S Cutts et al. Tennis elbow: A clinical review article, J Orthop. 2019 Aug 10;17:203 - 207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2" y="695741"/>
            <a:ext cx="3701173" cy="36024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4814" y="906771"/>
            <a:ext cx="47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Έξω Επικονδυλίτιδα του Αγκώνα (</a:t>
            </a:r>
            <a:r>
              <a:rPr lang="en-US" b="1" dirty="0" smtClean="0"/>
              <a:t>Tennis Elbow)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36214" y="1606654"/>
            <a:ext cx="6608817" cy="28007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Οφείλεται σε καταπόνηση της εξωτερικής πλευράς του αγκώνα (έξω επικόνδυλος), στην περιοχή έκφυσης των εκτεινόντων μυών του καρπού των οποίων οι τένοντες εμφανίζουν εκφυλιστικά στοιχεία (</a:t>
            </a:r>
            <a:r>
              <a:rPr lang="el-GR" sz="1600" b="1" dirty="0" smtClean="0"/>
              <a:t>μικρορήξεις</a:t>
            </a:r>
            <a:r>
              <a:rPr lang="el-GR" sz="1600" dirty="0" smtClean="0"/>
              <a:t>).</a:t>
            </a:r>
          </a:p>
          <a:p>
            <a:pPr algn="just"/>
            <a:r>
              <a:rPr lang="el-GR" sz="1600" dirty="0" smtClean="0"/>
              <a:t> </a:t>
            </a: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Θεωρείται σύνδρομο </a:t>
            </a:r>
            <a:r>
              <a:rPr lang="el-GR" sz="1600" b="1" u="sng" dirty="0" smtClean="0"/>
              <a:t>υπέρχρησης</a:t>
            </a:r>
            <a:r>
              <a:rPr lang="el-GR" sz="1600" dirty="0" smtClean="0"/>
              <a:t> και εκδηλώνεται με ευαισθησία ή πόνο στην περιοχή. Ο τελευταίος επιδεινώνεται χαρακτηριστικά κατά την έκταση του καρπού υπό αντίσταση.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Έχουν ενοχοποιηθεί οι επαναλαμβανόμενες κινήσεις υπτιασμού - πρηνισμού του αντιβραχίου, οι έντονες εκτάσεις του καρπού και οι ισχυρές λαβές με το χέρι σε έκταση.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814" y="4585946"/>
            <a:ext cx="1083521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Η αντιμετώπιση της έξω επικονδυλίτιδας του αγκώνα περιλαμβάνει τον περιορισμό της δραστηριότητας, την εφαρμογή επιαγκωνίδας ή ενός ιμάντα επικονδυλίτιδας, τη χορήγηση μη στεροειδών αντιφλεγμονωδών φαρμάκων, την τοπική έγχυση κορτικοστεροειδών, τη φυσικοθεραπεία, και τη χειρουργική αποκατάσταση (καθαρισμός του τένοντα).</a:t>
            </a:r>
          </a:p>
        </p:txBody>
      </p:sp>
    </p:spTree>
    <p:extLst>
      <p:ext uri="{BB962C8B-B14F-4D97-AF65-F5344CB8AC3E}">
        <p14:creationId xmlns:p14="http://schemas.microsoft.com/office/powerpoint/2010/main" val="19278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904" y="5758556"/>
            <a:ext cx="611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A Yassi, Work-related musculoskeletal disorders, Curr Opin Rheumatol. 2000 Mar;12(2):124 - 30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6904" y="5577114"/>
            <a:ext cx="602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Scott D Middleton, Raymond E Anakwe, Carpal tunnel syndrome, BMJ. 2004 Nov 6;349:g6437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1" y="636498"/>
            <a:ext cx="3602476" cy="36024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70675" y="2039704"/>
            <a:ext cx="6522108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Οφείλεται σε πίεση του μέσου νεύρου στην περιοχή του καρπού.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Εκδηλώνεται κλινικά με αιμωδίες, αίσθημα νυγμών (τσιμπήματα),  απώλεια αισθητικότητας δακτύλων, προοδευτική αδυναμία και ατροφία μυών του χεριού.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Στο εργασιακό περιβάλλον, πιθανοί παράγοντες κινδύνου αποτελούν οι συχνές, επαναλαμβανόμενες κινήσεις του καρπού, η τακτική έκθεση σε δονήσεις και η μηχανική καταπόνηση του καρπού (χειρονάκτες).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0807" y="1300167"/>
            <a:ext cx="309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Σύνδρομο Καρπιαίου Σωλήνα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0532" y="4684047"/>
            <a:ext cx="1036225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Η αντιμετώπιση του συνδρόμου καρπιαίου σωλήνα περιλαμβάνει την ναρθηκοποίηση της πηχεοκαρπικής άρθρωσης, την τοπική έγχυση κορτικοστεροειδούς στον καρπιαίο σωλήνα και τη χειρουργική αποσυμπίεση του μέσου νεύρου.</a:t>
            </a:r>
          </a:p>
        </p:txBody>
      </p:sp>
    </p:spTree>
    <p:extLst>
      <p:ext uri="{BB962C8B-B14F-4D97-AF65-F5344CB8AC3E}">
        <p14:creationId xmlns:p14="http://schemas.microsoft.com/office/powerpoint/2010/main" val="2456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18387" y="781798"/>
            <a:ext cx="17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Οστεοαρθρίτιδα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45" y="487234"/>
            <a:ext cx="2436497" cy="34141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9826" y="1399984"/>
            <a:ext cx="6935222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Είναι μια πάθηση που χαρακτηρίζεται από δυσκαμψία και δυσλειτουργία μιας άρθρωσης.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Το κύριο γνώρισμά της είναι ο πόνος που οδηγεί σε μειωμένη κινητικότητα και έχει αρνητικό αντίκτυπο στην ικανότητα προς εργασία και τις κοινωνικές δραστηριότητες.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9826" y="3031064"/>
            <a:ext cx="6935222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Κάποιοι επαγγελματικοί παράγοντες έχουν συνδεθεί με αυξημένη πιθανότητα εμφάνισης οστεοαρθρίτιδας (κυρίως του γόνατος ή/και του ισχίου). Σε αυτούς περιλαμβάνονται η βαρειά σωματική εργασία, η συχνή άρση και μεταφορά βαρών, η παρατεταμένη έκθεση σε δονήσεις και η εργασία με κακή στάση σώματος για μεγάλο χρονικό διάστημα (όπως το γονάτισμα).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031" y="4669834"/>
            <a:ext cx="1035001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Η θεραπεία της οστεοαρθρίτιδας μπορεί να είναι συντηρητική η χειρουργική. Στην πρώτη περιλαμβάνονται, μεταξύ άλλων, η ανάπαυση, η τροποποίηση της δραστηριότητας, τα αναλγητικά φάρμακα και η φυσικοθεραπεία.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6904" y="5550722"/>
            <a:ext cx="1024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 Rossignol et al. Primary osteoarthritis of hip, knee and hand in relation to occupational exposure, Occup Environ Med. 2005 Nov; 62(11):772 – 777</a:t>
            </a:r>
          </a:p>
          <a:p>
            <a:pPr algn="just"/>
            <a:r>
              <a:rPr lang="en-US" sz="1200" dirty="0" smtClean="0"/>
              <a:t>W. F. Kean et al. Osteoarthritis: symptoms, signs and source of pain, inflammopharmacology 12, 3 – 31 (2004)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46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FB40E44E-4BB4-4428-8591-A31FB2CA2B78}"/>
              </a:ext>
            </a:extLst>
          </p:cNvPr>
          <p:cNvSpPr txBox="1">
            <a:spLocks/>
          </p:cNvSpPr>
          <p:nvPr/>
        </p:nvSpPr>
        <p:spPr>
          <a:xfrm>
            <a:off x="7617763" y="133642"/>
            <a:ext cx="6133310" cy="298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120" indent="-99120" algn="just">
              <a:lnSpc>
                <a:spcPct val="115000"/>
              </a:lnSpc>
              <a:spcBef>
                <a:spcPts val="0"/>
              </a:spcBef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89" y="3734372"/>
            <a:ext cx="2957374" cy="1919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09" y="2982128"/>
            <a:ext cx="2957374" cy="1919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21" y="484205"/>
            <a:ext cx="2957374" cy="1919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854" y="810616"/>
            <a:ext cx="6170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Οι μυοσκελετικές παθήσεις μπορεί να</a:t>
            </a:r>
            <a:r>
              <a:rPr lang="en-US" dirty="0" smtClean="0"/>
              <a:t> </a:t>
            </a:r>
            <a:r>
              <a:rPr lang="el-GR" dirty="0" smtClean="0"/>
              <a:t>αφορούν</a:t>
            </a:r>
            <a:r>
              <a:rPr lang="en-US" dirty="0" smtClean="0"/>
              <a:t> </a:t>
            </a:r>
            <a:r>
              <a:rPr lang="el-GR" dirty="0" smtClean="0"/>
              <a:t>μύες, οστά, τένοντες, νεύρα,</a:t>
            </a:r>
            <a:r>
              <a:rPr lang="en-US" dirty="0" smtClean="0"/>
              <a:t> </a:t>
            </a:r>
            <a:r>
              <a:rPr lang="el-GR" dirty="0" smtClean="0"/>
              <a:t>συνδέσμους, μεσοσπονδύλιους δίσκους και αρθρώσεις και χαρακτηρίζονται από άλγος (συχνά επίμονο), περιορισμούς στην κινητικότητα και την επιδεξιότητα, τα οποία συχεραίνουν την ικανότητα εργασίας και συμμετοχής σε κοινωνικές δραστηριότητες.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Ο πόνος που συνοδεύει τις μυοσκελετικές παθήσεις αποτελεί την πιο συνηθισμένη μορφή μη καρκινικού πόνου.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" y="3523317"/>
            <a:ext cx="1400370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38" y="1642884"/>
            <a:ext cx="4080368" cy="1235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51" y="2895838"/>
            <a:ext cx="4036142" cy="243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3875" y="1791366"/>
            <a:ext cx="24263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Τραύματα και επιφανειακές κακώσεις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7176" y="2059814"/>
            <a:ext cx="2643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Εξαρθρήματα, θλάσεις και διαστρέμματα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0834" y="2300639"/>
            <a:ext cx="2625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Διασείσεις και εσωτερικοί τραυματισμοί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2862" y="2572481"/>
            <a:ext cx="1343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Κατάγματα οστών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8267" y="867969"/>
            <a:ext cx="601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Κατανομή κακώσεων στην εργασία ανά είδος </a:t>
            </a:r>
            <a:endParaRPr lang="en-US" sz="2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82" y="5167577"/>
            <a:ext cx="5165382" cy="6871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47436" y="3104547"/>
            <a:ext cx="3053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 smtClean="0"/>
              <a:t>ΕΕ των 28, 2016 (προσαρμογή από το πρωτότυπο)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0524" y="3559494"/>
            <a:ext cx="10032607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Πολλές μορφές τραυματισμού μπορούν να χαρακτηριστούν ως </a:t>
            </a:r>
            <a:r>
              <a:rPr lang="el-GR" sz="1600" b="1" u="sng" dirty="0" smtClean="0"/>
              <a:t>οξείες μυοσκελετικές παθήσεις</a:t>
            </a:r>
            <a:r>
              <a:rPr lang="el-GR" sz="1600" dirty="0" smtClean="0"/>
              <a:t>, όπως τα διαστρέμματα, οι θλάσεις και τα κατάγματα.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Τέτοιου είδους ατυχήματα αντιστοιχούν στο 38 % του συνόλου των θανατηφόρων και μη ατυχημάτων που συμβαίνουν στο χώρο εργασίας.</a:t>
            </a:r>
          </a:p>
        </p:txBody>
      </p:sp>
    </p:spTree>
    <p:extLst>
      <p:ext uri="{BB962C8B-B14F-4D97-AF65-F5344CB8AC3E}">
        <p14:creationId xmlns:p14="http://schemas.microsoft.com/office/powerpoint/2010/main" val="10076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255" y="5550722"/>
            <a:ext cx="978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Cleuma Oliveira Soares et al. Preventive factors against work-related musculoskeletal disorders: narrative review, Rev Bras Med Trab. 2020 Apr 15;17(3) :415 - 430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10" y="201442"/>
            <a:ext cx="4285541" cy="1860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727" y="2855460"/>
            <a:ext cx="4601664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Η παραμονή στην ίδια θέση για μεγάλο χρονικό διάστημα αυξάνει την πιθανότητα εμφάνισης μυοσκελετικών συμπτωμάτων, εργασιακής δυσφορίας και αισθήματος εξάντλησης κατά τη διάρκεια της ημέρας.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Η παρατεταμένη εφαρμογή υπερβολικής δύναμης, σε συνδυασμό ή όχι με επαναλαμβανόμενες κινήσεις, είναι δυνατό να οδηγήσει σε βλάβη ιστών.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47917" y="2853245"/>
            <a:ext cx="5025214" cy="20313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Η άρση μεγάλου βάρους, ειδικά όταν συνδυάζεται με άβολες σωματικές στάσεις, επαναλαμβανόμενες κινήσεις ή παρατεταμένη ορθοστασία,  μπορεί να επιδεινώσει ήδη υπάρχουσες μυοσκελετικές διαταραχές ή να οδηγήσει στην εμφάνιση νέων.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Εργαζόμενοι που κάθονται για πολλές ώρες χρησιμοποιώντας ηλεκτρονικό υπολογιστή, είναι επιρρεπείς στην εμφάνιση πόνου του αυχένα ή της μέσης.</a:t>
            </a:r>
          </a:p>
        </p:txBody>
      </p:sp>
    </p:spTree>
    <p:extLst>
      <p:ext uri="{BB962C8B-B14F-4D97-AF65-F5344CB8AC3E}">
        <p14:creationId xmlns:p14="http://schemas.microsoft.com/office/powerpoint/2010/main" val="2578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7" y="1386923"/>
            <a:ext cx="3231886" cy="4266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13" y="1386923"/>
            <a:ext cx="4154214" cy="42896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26" y="5571603"/>
            <a:ext cx="309595" cy="2843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7359" y="252286"/>
            <a:ext cx="1150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Η υιοθέτηση μιας καλής στάσης σώματος μπορεί να μειώσει σημαντικά την πιθανότητα εμφάνισης μυοσκελετικών διαταραχών σχετιζόμενων με την εργασία</a:t>
            </a:r>
            <a:endParaRPr lang="en-U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27" y="1409702"/>
            <a:ext cx="3231886" cy="42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7359" y="252286"/>
            <a:ext cx="1150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Η υιοθέτηση μιας καλής στάσης σώματος μπορεί να μειώσει σημαντικά την πιθανότητα εμφάνισης μυοσκελετικών διαταραχών σχετιζόμενων με την εργασία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75" y="2596995"/>
            <a:ext cx="3309593" cy="212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0" y="3487843"/>
            <a:ext cx="3309593" cy="2120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48" y="1363387"/>
            <a:ext cx="3309593" cy="2120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75" y="5650833"/>
            <a:ext cx="316257" cy="3429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5732" y="5716763"/>
            <a:ext cx="3496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Canadian Centre for Occupational Health and Safety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89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7359" y="252286"/>
            <a:ext cx="1150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Η υιοθέτηση μιας καλής στάσης σώματος μπορεί να μειώσει σημαντικά την πιθανότητα εμφάνισης μυοσκελετικών διαταραχών σχετιζόμενων με την εργασία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1" y="1368133"/>
            <a:ext cx="4834076" cy="4413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5894" y="1491900"/>
            <a:ext cx="233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Σωστή θέση οδήγησης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8770" y="2097465"/>
            <a:ext cx="1109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Βλέμμα μπροστά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6335" y="2858779"/>
            <a:ext cx="11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Ράχη ευθειασμένη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22344" y="2251225"/>
            <a:ext cx="1572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Αγκώνες σε μικρή κάμψη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0941" y="2789528"/>
            <a:ext cx="1455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Γόνατα σε μικρή κάμψη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39397" y="4652898"/>
            <a:ext cx="1595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Μπροστινή κλίση σώματος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39397" y="4822845"/>
            <a:ext cx="1595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Αγκώνες σε μεγάλη κάμψη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24043" y="4992791"/>
            <a:ext cx="1975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Προκαλεί </a:t>
            </a:r>
            <a:r>
              <a:rPr lang="el-GR" sz="1000" b="1" dirty="0" smtClean="0"/>
              <a:t>δυσφορία στον αυχένα και την οσφύ</a:t>
            </a:r>
            <a:r>
              <a:rPr lang="el-GR" sz="1000" dirty="0" smtClean="0"/>
              <a:t> και δεν διασφαλίζει τον επαρκή έλεγχο του οχήματος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18642" y="4822845"/>
            <a:ext cx="1595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Αγκώνες σε μεγάλη έκταση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18642" y="5023569"/>
            <a:ext cx="189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Κάθισμα τραβηγμένο πολύ πίσω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31527" y="5210843"/>
            <a:ext cx="167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 smtClean="0"/>
              <a:t>Δεν διασφαλίζει τον επαρκή έλεγχο του οχήματος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21" y="2282414"/>
            <a:ext cx="5169644" cy="33118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27" y="4927007"/>
            <a:ext cx="738190" cy="6672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38821" y="1910589"/>
            <a:ext cx="516964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‘</a:t>
            </a:r>
            <a:r>
              <a:rPr lang="el-GR" sz="1600" u="sng" dirty="0" smtClean="0"/>
              <a:t>’Παράδειγμα προς αποφυγήν</a:t>
            </a:r>
            <a:r>
              <a:rPr lang="el-GR" sz="1600" dirty="0" smtClean="0"/>
              <a:t>’’ σχετικά με το πως πρέπει να μοιάζει η εργασία από το σπίτι.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6889531" y="2554014"/>
            <a:ext cx="811924" cy="465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3" y="1311900"/>
            <a:ext cx="3548890" cy="3527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6759" y="535557"/>
            <a:ext cx="419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άσκηση στο εργασιακό περιβάλλον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3255" y="5550722"/>
            <a:ext cx="978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Cleuma Oliveira Soares et al. Preventive factors against work-related musculoskeletal disorders: narrative review, Rev Bras Med Trab. 2020 Apr 15;17(3) :415 - 430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9970" y="2224165"/>
            <a:ext cx="6265076" cy="160043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b="1" dirty="0" smtClean="0"/>
              <a:t>Προπαρασκευαστική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l-GR" sz="1400" dirty="0" smtClean="0"/>
              <a:t>Μπορεί να πραγματοποιηθεί στην έναρξη της εργασιακής ημέρας και ως προληπτικό μέτρο. Βασικός της στόχος είναι η προετοιμασία του σώματος για την εργασία.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b="1" dirty="0" smtClean="0"/>
              <a:t>Αντισταθμιστική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l-GR" sz="1400" dirty="0" smtClean="0"/>
              <a:t>Συνδυάζεται με διάλειμμα από την εργασία που βοηθάει στην απελευθέρωση της έντασης από το μυοσκελετικό σύστημα.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b="1" dirty="0" smtClean="0"/>
              <a:t>Χαλάρωση</a:t>
            </a:r>
            <a:r>
              <a:rPr lang="en-US" sz="1400" b="1" dirty="0" smtClean="0"/>
              <a:t>: </a:t>
            </a:r>
            <a:r>
              <a:rPr lang="el-GR" sz="1400" dirty="0" smtClean="0"/>
              <a:t>Επιδιώκει την ανακούφιση από την κόπωση και την ένταση της δουλειάς και πραγματοποιείται στο τέλος της εργασιακής ημέρας.</a:t>
            </a:r>
            <a:endParaRPr lang="el-GR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23032" y="1190030"/>
            <a:ext cx="626507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Σκοπός της είναι να συνεισφέρει στη βελτίωση της απόδοσης και την πρόληψη της έμφάνισης </a:t>
            </a:r>
            <a:r>
              <a:rPr lang="el-GR" sz="1600" dirty="0"/>
              <a:t>μυσοκελετικών παθήσεων στην </a:t>
            </a:r>
            <a:r>
              <a:rPr lang="el-GR" sz="1600" dirty="0" smtClean="0"/>
              <a:t>εργασία.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6113" y="1857453"/>
            <a:ext cx="61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u="sng" dirty="0" smtClean="0"/>
              <a:t>Είδη</a:t>
            </a:r>
            <a:r>
              <a:rPr lang="en-US" sz="1600" i="1" u="sng" dirty="0" smtClean="0"/>
              <a:t>:</a:t>
            </a:r>
            <a:endParaRPr lang="en-US" sz="1600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023032" y="3964261"/>
            <a:ext cx="626507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Η εφαρμογή προγραμμάτων άσκησης στον εργασιακό χώρο έχει συνδεθεί με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86701" y="4664453"/>
            <a:ext cx="3105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/>
              <a:t>Ελάττωση του μυικού φόρτου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/>
              <a:t>Αύξηση του εύρους των κινήσεων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/>
              <a:t>Βελτίωση της φυσικής κατάστασης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23735" y="4652967"/>
            <a:ext cx="3105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Λιγότερες χαμένες εργατοώρες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Λιγότερες αναρρωτικές άδειες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Υψηλότερη παραγωγικότητα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37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12" y="1388434"/>
            <a:ext cx="4689819" cy="3716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835" y="5758556"/>
            <a:ext cx="650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Ευρωπαϊκος Οργανισμός για την Ασφάλεια και την Υγεία στην Εργασία, </a:t>
            </a:r>
            <a:r>
              <a:rPr lang="en-US" sz="1200" dirty="0" smtClean="0"/>
              <a:t>www.healthy-workplaces.eu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75031" y="2224584"/>
            <a:ext cx="4889665" cy="25545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Οι μυοσκελετικές παθήσεις μπορούν να προληφθούν και να αντιμετωπιστούν.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Απαιτείται μία ολοκληρωμένη προσέγγιση και νοοτροπία πρόληψης.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Τα μέτρα που εφαρμόζονται πρέπει να βασίζονται στις γενικές αρχές πρόληψης.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458" y="860436"/>
            <a:ext cx="5197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Μυοσκελετικά νοσήματα στην εργασία</a:t>
            </a:r>
          </a:p>
          <a:p>
            <a:r>
              <a:rPr lang="el-GR" sz="2000" i="1" dirty="0" smtClean="0"/>
              <a:t>Συμπεράσματα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625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777">
            <a:off x="391040" y="564359"/>
            <a:ext cx="3807327" cy="285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566">
            <a:off x="8505617" y="1326370"/>
            <a:ext cx="3058325" cy="3732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49">
            <a:off x="3835991" y="769992"/>
            <a:ext cx="2324100" cy="4019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712">
            <a:off x="6347972" y="291060"/>
            <a:ext cx="2847020" cy="403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253">
            <a:off x="1647568" y="2681992"/>
            <a:ext cx="2452710" cy="3173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44">
            <a:off x="5171867" y="3551265"/>
            <a:ext cx="3844825" cy="21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7984" y="2378181"/>
            <a:ext cx="1475377" cy="1501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4952" y="2582963"/>
            <a:ext cx="1348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6000" b="1" dirty="0" smtClean="0">
                <a:solidFill>
                  <a:schemeClr val="bg1"/>
                </a:solidFill>
              </a:rPr>
              <a:t>Σας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3358" y="2621064"/>
            <a:ext cx="3779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6000" b="1" dirty="0" smtClean="0">
                <a:solidFill>
                  <a:srgbClr val="00B050"/>
                </a:solidFill>
              </a:rPr>
              <a:t>ευχαριστώ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073" y="6356350"/>
            <a:ext cx="356062" cy="365125"/>
          </a:xfrm>
        </p:spPr>
        <p:txBody>
          <a:bodyPr/>
          <a:lstStyle/>
          <a:p>
            <a:fld id="{1ABBF958-330B-4F0F-A79B-0A7D0399C6F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FB40E44E-4BB4-4428-8591-A31FB2CA2B78}"/>
              </a:ext>
            </a:extLst>
          </p:cNvPr>
          <p:cNvSpPr txBox="1">
            <a:spLocks/>
          </p:cNvSpPr>
          <p:nvPr/>
        </p:nvSpPr>
        <p:spPr>
          <a:xfrm>
            <a:off x="7617763" y="133642"/>
            <a:ext cx="6133310" cy="298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120" indent="-99120" algn="just">
              <a:lnSpc>
                <a:spcPct val="115000"/>
              </a:lnSpc>
              <a:spcBef>
                <a:spcPts val="0"/>
              </a:spcBef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05" y="561947"/>
            <a:ext cx="4946073" cy="3445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987" y="561948"/>
            <a:ext cx="462856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Οι σχετικές με την εργασία μυοσκελετικές παθήσεις (</a:t>
            </a:r>
            <a:r>
              <a:rPr lang="en-US" sz="1600" dirty="0" smtClean="0"/>
              <a:t>work-related musculoskeletal disorders</a:t>
            </a:r>
            <a:r>
              <a:rPr lang="el-GR" sz="1600" dirty="0" smtClean="0"/>
              <a:t> - </a:t>
            </a:r>
            <a:r>
              <a:rPr lang="en-US" sz="1600" dirty="0" smtClean="0"/>
              <a:t>WRMSDs</a:t>
            </a:r>
            <a:r>
              <a:rPr lang="el-GR" sz="1600" dirty="0" smtClean="0"/>
              <a:t>) αποτελούν μία </a:t>
            </a:r>
            <a:r>
              <a:rPr lang="el-GR" sz="1600" b="1" dirty="0" smtClean="0"/>
              <a:t>υποομάδα</a:t>
            </a:r>
            <a:r>
              <a:rPr lang="el-GR" sz="1600" dirty="0" smtClean="0"/>
              <a:t> μυοσκελετικών παθήσεων που συνδέεται με έκθεση σε παράγοντες του εργασιακού περιβάλλοντος.¹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75030" y="2202015"/>
            <a:ext cx="4747727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Επιδημιολογικές μελέτες έχουν δείξει ότι υπάρει ισχυρή σύνδεση μεταξύ της εμφάνισης μυοσκελετικών παθήσεων και </a:t>
            </a:r>
            <a:r>
              <a:rPr lang="el-GR" sz="1600" u="sng" dirty="0" smtClean="0"/>
              <a:t>ποικίλων εργασιακών παραμέτρων</a:t>
            </a:r>
            <a:r>
              <a:rPr lang="en-US" sz="1600" dirty="0" smtClean="0"/>
              <a:t>:¹</a:t>
            </a:r>
            <a:endParaRPr lang="el-GR" sz="1600" dirty="0" smtClean="0"/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Έντονες μηχανικές καταπονήσεις.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Υψηλού ρυθμού επαναλαμβανόμενες κινήσεις.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Παρατεταμένη, στατική μυική φόρτιση.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Παράδοξες στάσεις σώματος.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Π</a:t>
            </a:r>
            <a:r>
              <a:rPr lang="el-GR" sz="1600" dirty="0" smtClean="0"/>
              <a:t>αρατεταμένες δονήσεις.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Έλλειψη επαρκούς χώρου.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Χαμηλές θερμοκρασίες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Απουσία επαρκούς ανάπαυσης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413" y="5471594"/>
            <a:ext cx="9047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¹Martin S Forde et al. Pathomechanisms of work-related musculoskeletal disorders: conceptual issues, Ergonomics. 2002 Jul 15; 45(9): 619-30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27058" y="4483136"/>
            <a:ext cx="4946073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Οι μυοσκελετικές παθήσεις αποτελούν την πλέον συχνή αιτία απουσίας από την εργασία.²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030" y="5758556"/>
            <a:ext cx="888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²Joanne O Crawford et al. Musculoskeletal health in the workplace. Best Pract Res Clin Rheumatol. 2020 Oct; 34(5): 101558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5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9" y="753522"/>
            <a:ext cx="1708004" cy="1406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24" y="753522"/>
            <a:ext cx="1708004" cy="1406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17" y="760031"/>
            <a:ext cx="1708004" cy="1406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42" y="870644"/>
            <a:ext cx="1708004" cy="1474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2" y="4077094"/>
            <a:ext cx="1708004" cy="1339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39" y="3977488"/>
            <a:ext cx="1516778" cy="1339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01" y="4143952"/>
            <a:ext cx="1579100" cy="120599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685011" y="2227571"/>
            <a:ext cx="1381855" cy="6125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890581" y="2146308"/>
            <a:ext cx="1666374" cy="7008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36412" y="2212648"/>
            <a:ext cx="560453" cy="557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79063" y="2182169"/>
            <a:ext cx="504492" cy="580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22747" y="3708004"/>
            <a:ext cx="739890" cy="5899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487419" y="3712346"/>
            <a:ext cx="678013" cy="6591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974081" y="3728545"/>
            <a:ext cx="7152" cy="6277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34" y="2878889"/>
            <a:ext cx="3374449" cy="7873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74362" y="3453420"/>
            <a:ext cx="433552" cy="165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52391" y="3442060"/>
            <a:ext cx="758389" cy="165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74998" y="3442060"/>
            <a:ext cx="778725" cy="165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95359" y="3437469"/>
            <a:ext cx="678921" cy="165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05563" y="3396372"/>
            <a:ext cx="577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solidFill>
                  <a:srgbClr val="002060"/>
                </a:solidFill>
              </a:rPr>
              <a:t>Άλγος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5698" y="3388871"/>
            <a:ext cx="882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solidFill>
                  <a:srgbClr val="002060"/>
                </a:solidFill>
              </a:rPr>
              <a:t>Τσιμπήματα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0396" y="3388871"/>
            <a:ext cx="742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solidFill>
                  <a:srgbClr val="002060"/>
                </a:solidFill>
              </a:rPr>
              <a:t>Αιμωδίες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1309" y="3381903"/>
            <a:ext cx="82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solidFill>
                  <a:srgbClr val="002060"/>
                </a:solidFill>
              </a:rPr>
              <a:t>Διόγκωση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78" y="1701128"/>
            <a:ext cx="3560438" cy="3109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031" y="1885274"/>
            <a:ext cx="1276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Μυικοί πόνοι κάτω άκρων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35" y="2561492"/>
            <a:ext cx="1363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Μυικοί πόνοι ώμου, αυχένα ή/και άνω άκρων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694" y="3285832"/>
            <a:ext cx="882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Οσφυαλγία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748" y="3861534"/>
            <a:ext cx="13263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Μία ή περισσότερες μυοσκελετικές διαταραχές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3046" y="415879"/>
            <a:ext cx="892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Ποσοστό εργαζόμενων που ανέφεραν διάφορες μυοσκελετικές παθήσεις  τους τελευταίους 12 μήνες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31" y="1822806"/>
            <a:ext cx="3412800" cy="29260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5007" y="1991115"/>
            <a:ext cx="1276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Μυικοί πόνοι κάτω άκρων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1233" y="2546962"/>
            <a:ext cx="1363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Μυικοί πόνοι ώμου, αυχένα ή/και άνω άκρων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1233" y="3311309"/>
            <a:ext cx="882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Οσφυαλγία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412" y="3838961"/>
            <a:ext cx="13263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b="1" dirty="0" smtClean="0">
                <a:solidFill>
                  <a:srgbClr val="002060"/>
                </a:solidFill>
              </a:rPr>
              <a:t>Μία ή περισσότερες μυοσκελετικές διαταραχές</a:t>
            </a:r>
            <a:endParaRPr lang="en-US" sz="105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82" y="5167577"/>
            <a:ext cx="5165382" cy="6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734" y="375643"/>
            <a:ext cx="1019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Ποσοστό εργαζόμενων που ανέφεραν ότι υπέφεραν από μία ή περισσότερες μυοσκελετικές παθήσεις  τους τελευταίους 12 μήνες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2" y="1264564"/>
            <a:ext cx="4387600" cy="3626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15" y="1415105"/>
            <a:ext cx="4236719" cy="3476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82" y="5167577"/>
            <a:ext cx="5165382" cy="687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05" y="3077841"/>
            <a:ext cx="963536" cy="1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09" y="5550722"/>
            <a:ext cx="919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Bruno R da Costa, Edgar Ramos Viera, Risk factors for work-related musculoskeletal disorders: A systematic review of recent longitudinal studies, </a:t>
            </a:r>
          </a:p>
          <a:p>
            <a:pPr algn="just"/>
            <a:r>
              <a:rPr lang="en-US" sz="1200" dirty="0" smtClean="0"/>
              <a:t>Am J Ind Med. 2010 Mar; 53(3): 285 - 323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151529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Αυχένας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42" y="1491900"/>
            <a:ext cx="4981355" cy="2345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3668" y="1673576"/>
            <a:ext cx="3008993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Βαρειά σωματική εργασία</a:t>
            </a: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Παράδοξη στάση σώματος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Συχνή άρση βάρους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8200" y="3470593"/>
            <a:ext cx="3662135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Χαμηλή ικανοποίηση από την εργασία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 επίπεδο άγχους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36310" y="3436167"/>
            <a:ext cx="3778818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Μεγαλύτερη ηλικία εργαζόμενου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Γυναίκες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Καθιστική ζωή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δείκτης μάζας σώματος (</a:t>
            </a:r>
            <a:r>
              <a:rPr lang="en-US" sz="1600" dirty="0" smtClean="0"/>
              <a:t>BMI</a:t>
            </a:r>
            <a:r>
              <a:rPr lang="el-GR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Κάπνισμα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Συννοσηρότητες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09" y="5550722"/>
            <a:ext cx="919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Bruno R da Costa, Edgar Ramos Viera, Risk factors for work-related musculoskeletal disorders: A systematic review of recent longitudinal studies, </a:t>
            </a:r>
          </a:p>
          <a:p>
            <a:pPr algn="just"/>
            <a:r>
              <a:rPr lang="en-US" sz="1200" dirty="0" smtClean="0"/>
              <a:t>Am J Ind Med. 2010 Mar; 53(3): 285 - 323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11889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Οσφύ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3668" y="1673576"/>
            <a:ext cx="3008993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Βαρειά σωματική εργασία</a:t>
            </a: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Παράδοξη στάση σώματος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Συχνή άρση βάρους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67720" y="3227848"/>
            <a:ext cx="4022109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Αρνητικό συναίσθημα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Χαμηλός βαθμός ελέγχου της </a:t>
            </a:r>
            <a:r>
              <a:rPr lang="el-GR" sz="1600" dirty="0" smtClean="0"/>
              <a:t>εργασίας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Υψηλές ψυχολογικές απαιτήσεις εργασίας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Χαμηλή ικανοποίηση από την εργασία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2311" y="3558087"/>
            <a:ext cx="3778818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Μικρότερη ηλικία εργαζόμενου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Γυναίκες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Κάπνισμα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δείκτης μάζας σώματος (</a:t>
            </a:r>
            <a:r>
              <a:rPr lang="en-US" sz="1600" dirty="0" smtClean="0"/>
              <a:t>BMI</a:t>
            </a:r>
            <a:r>
              <a:rPr lang="el-GR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Συννοσηρότητες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95" y="1491900"/>
            <a:ext cx="4023068" cy="23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65493F51-26FE-8C44-B5DE-9F90F3419AD9}"/>
              </a:ext>
            </a:extLst>
          </p:cNvPr>
          <p:cNvSpPr txBox="1">
            <a:spLocks/>
          </p:cNvSpPr>
          <p:nvPr/>
        </p:nvSpPr>
        <p:spPr>
          <a:xfrm>
            <a:off x="1168200" y="1131900"/>
            <a:ext cx="4236719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rgbClr val="615A4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15C934-2E33-6546-9B0B-F47455EA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" y="5781555"/>
            <a:ext cx="101981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09" y="5550722"/>
            <a:ext cx="919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Bruno R da Costa, Edgar Ramos Viera, Risk factors for work-related musculoskeletal disorders: A systematic review of recent longitudinal studies, </a:t>
            </a:r>
          </a:p>
          <a:p>
            <a:pPr algn="just"/>
            <a:r>
              <a:rPr lang="en-US" sz="1200" dirty="0" smtClean="0"/>
              <a:t>Am J Ind Med. 2010 Mar; 53(3): 285 - 323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85" y="480903"/>
            <a:ext cx="945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Παράμετροι που επηρεάζουν την εκδήλωση μυοσκελετικών παθήσεων, σχετικών με την εργασία, ανά περιοχή του σώματος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9534" y="1954755"/>
            <a:ext cx="11889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‘Ωμος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3668" y="1673576"/>
            <a:ext cx="3289052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Εμβιομηχανικοί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Βαρειά σωματική εργασία</a:t>
            </a:r>
            <a:endParaRPr lang="el-G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Επαναλαμβανόμενες κινήσεις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68200" y="3043182"/>
            <a:ext cx="4022109" cy="13542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Ψυχολογικοί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algn="just"/>
            <a:endParaRPr lang="el-G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 επίπεδο άγχους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Μονότονη εργασία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Χαμηλός βαθμός ελέγχου της εργασίας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4919" y="3902927"/>
            <a:ext cx="3778818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Ατομικοί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Μεγαλύτερη ηλικία εργαζόμενου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Υψηλός δείκτης μάζας σώματος (</a:t>
            </a:r>
            <a:r>
              <a:rPr lang="en-US" sz="1600" dirty="0" smtClean="0"/>
              <a:t>BMI</a:t>
            </a:r>
            <a:r>
              <a:rPr lang="el-GR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Καθιστική ζωή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42" y="1640377"/>
            <a:ext cx="3973331" cy="22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2386</Words>
  <Application>Microsoft Office PowerPoint</Application>
  <PresentationFormat>Widescreen</PresentationFormat>
  <Paragraphs>303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Loutriotis Thanasis</dc:creator>
  <cp:lastModifiedBy>Loutriotis Thanasis</cp:lastModifiedBy>
  <cp:revision>231</cp:revision>
  <dcterms:created xsi:type="dcterms:W3CDTF">2023-01-31T11:16:21Z</dcterms:created>
  <dcterms:modified xsi:type="dcterms:W3CDTF">2023-02-21T13:04:10Z</dcterms:modified>
</cp:coreProperties>
</file>