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07" r:id="rId2"/>
    <p:sldId id="258" r:id="rId3"/>
    <p:sldId id="260" r:id="rId4"/>
    <p:sldId id="261" r:id="rId5"/>
    <p:sldId id="262" r:id="rId6"/>
    <p:sldId id="263" r:id="rId7"/>
    <p:sldId id="264" r:id="rId8"/>
    <p:sldId id="265" r:id="rId9"/>
    <p:sldId id="266" r:id="rId10"/>
    <p:sldId id="267" r:id="rId11"/>
    <p:sldId id="268" r:id="rId12"/>
    <p:sldId id="269" r:id="rId13"/>
    <p:sldId id="270"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7" r:id="rId33"/>
    <p:sldId id="291" r:id="rId34"/>
    <p:sldId id="304" r:id="rId35"/>
    <p:sldId id="292" r:id="rId36"/>
    <p:sldId id="293" r:id="rId37"/>
    <p:sldId id="300" r:id="rId38"/>
    <p:sldId id="305" r:id="rId39"/>
    <p:sldId id="306" r:id="rId4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1978E8-992D-42F1-BDE4-8F7801DB099A}" type="doc">
      <dgm:prSet loTypeId="urn:microsoft.com/office/officeart/2005/8/layout/venn1" loCatId="relationship" qsTypeId="urn:microsoft.com/office/officeart/2005/8/quickstyle/simple1" qsCatId="simple" csTypeId="urn:microsoft.com/office/officeart/2005/8/colors/accent1_2" csCatId="accent1" phldr="1"/>
      <dgm:spPr/>
    </dgm:pt>
    <dgm:pt modelId="{CEB68A69-718D-46C0-ADA4-8FB3E96B618F}">
      <dgm:prSet phldrT="[Text]"/>
      <dgm:spPr>
        <a:solidFill>
          <a:schemeClr val="accent5">
            <a:lumMod val="40000"/>
            <a:lumOff val="60000"/>
            <a:alpha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smtClean="0"/>
            <a:t>  </a:t>
          </a:r>
          <a:endParaRPr lang="el-GR" dirty="0"/>
        </a:p>
      </dgm:t>
    </dgm:pt>
    <dgm:pt modelId="{1BB3504F-B8FD-4E21-8ABF-9903B5130083}" type="parTrans" cxnId="{BB34C7B2-A5A1-4CFF-8296-60854383D433}">
      <dgm:prSet/>
      <dgm:spPr/>
      <dgm:t>
        <a:bodyPr/>
        <a:lstStyle/>
        <a:p>
          <a:endParaRPr lang="el-GR"/>
        </a:p>
      </dgm:t>
    </dgm:pt>
    <dgm:pt modelId="{C976CD42-C48F-46CE-8815-5CD35CD5154D}" type="sibTrans" cxnId="{BB34C7B2-A5A1-4CFF-8296-60854383D433}">
      <dgm:prSet/>
      <dgm:spPr/>
      <dgm:t>
        <a:bodyPr/>
        <a:lstStyle/>
        <a:p>
          <a:endParaRPr lang="el-GR"/>
        </a:p>
      </dgm:t>
    </dgm:pt>
    <dgm:pt modelId="{0265C5ED-C641-426A-98F1-1A6A64C568F9}">
      <dgm:prSet phldrT="[Text]"/>
      <dgm:spPr>
        <a:solidFill>
          <a:schemeClr val="accent1">
            <a:lumMod val="60000"/>
            <a:lumOff val="40000"/>
            <a:alpha val="50000"/>
          </a:schemeClr>
        </a:solidFill>
        <a:ln>
          <a:noFill/>
        </a:ln>
      </dgm:spPr>
      <dgm:t>
        <a:bodyPr/>
        <a:lstStyle/>
        <a:p>
          <a:r>
            <a:rPr lang="en-US" dirty="0" smtClean="0"/>
            <a:t> </a:t>
          </a:r>
          <a:endParaRPr lang="el-GR" dirty="0"/>
        </a:p>
      </dgm:t>
    </dgm:pt>
    <dgm:pt modelId="{CB43C1E3-43A4-46DF-A455-2F73DD1C51A0}" type="parTrans" cxnId="{084A5D54-E3E1-4462-A244-F94260ADFE5D}">
      <dgm:prSet/>
      <dgm:spPr/>
      <dgm:t>
        <a:bodyPr/>
        <a:lstStyle/>
        <a:p>
          <a:endParaRPr lang="el-GR"/>
        </a:p>
      </dgm:t>
    </dgm:pt>
    <dgm:pt modelId="{093FE582-E842-4455-907E-4217D453F5B4}" type="sibTrans" cxnId="{084A5D54-E3E1-4462-A244-F94260ADFE5D}">
      <dgm:prSet/>
      <dgm:spPr/>
      <dgm:t>
        <a:bodyPr/>
        <a:lstStyle/>
        <a:p>
          <a:endParaRPr lang="el-GR"/>
        </a:p>
      </dgm:t>
    </dgm:pt>
    <dgm:pt modelId="{9357FCC1-565E-4E31-84AC-D92B7F56DFC4}" type="pres">
      <dgm:prSet presAssocID="{131978E8-992D-42F1-BDE4-8F7801DB099A}" presName="compositeShape" presStyleCnt="0">
        <dgm:presLayoutVars>
          <dgm:chMax val="7"/>
          <dgm:dir/>
          <dgm:resizeHandles val="exact"/>
        </dgm:presLayoutVars>
      </dgm:prSet>
      <dgm:spPr/>
    </dgm:pt>
    <dgm:pt modelId="{340F8A3D-FCDB-459C-8952-574CBCFA5AEC}" type="pres">
      <dgm:prSet presAssocID="{CEB68A69-718D-46C0-ADA4-8FB3E96B618F}" presName="circ1" presStyleLbl="vennNode1" presStyleIdx="0" presStyleCnt="2" custScaleX="92736" custScaleY="82200" custLinFactNeighborX="-10507" custLinFactNeighborY="-1933"/>
      <dgm:spPr/>
      <dgm:t>
        <a:bodyPr/>
        <a:lstStyle/>
        <a:p>
          <a:endParaRPr lang="el-GR"/>
        </a:p>
      </dgm:t>
    </dgm:pt>
    <dgm:pt modelId="{AE6AA55E-FBB2-473C-9E79-6BEA28319893}" type="pres">
      <dgm:prSet presAssocID="{CEB68A69-718D-46C0-ADA4-8FB3E96B618F}" presName="circ1Tx" presStyleLbl="revTx" presStyleIdx="0" presStyleCnt="0">
        <dgm:presLayoutVars>
          <dgm:chMax val="0"/>
          <dgm:chPref val="0"/>
          <dgm:bulletEnabled val="1"/>
        </dgm:presLayoutVars>
      </dgm:prSet>
      <dgm:spPr/>
      <dgm:t>
        <a:bodyPr/>
        <a:lstStyle/>
        <a:p>
          <a:endParaRPr lang="el-GR"/>
        </a:p>
      </dgm:t>
    </dgm:pt>
    <dgm:pt modelId="{5BCBD59E-D176-45BE-9526-4D50C52696F5}" type="pres">
      <dgm:prSet presAssocID="{0265C5ED-C641-426A-98F1-1A6A64C568F9}" presName="circ2" presStyleLbl="vennNode1" presStyleIdx="1" presStyleCnt="2" custScaleX="53220" custScaleY="53280" custLinFactNeighborX="-55505" custLinFactNeighborY="26194"/>
      <dgm:spPr/>
      <dgm:t>
        <a:bodyPr/>
        <a:lstStyle/>
        <a:p>
          <a:endParaRPr lang="el-GR"/>
        </a:p>
      </dgm:t>
    </dgm:pt>
    <dgm:pt modelId="{CF665F23-BC0C-4C2E-83CE-48781752E723}" type="pres">
      <dgm:prSet presAssocID="{0265C5ED-C641-426A-98F1-1A6A64C568F9}" presName="circ2Tx" presStyleLbl="revTx" presStyleIdx="0" presStyleCnt="0">
        <dgm:presLayoutVars>
          <dgm:chMax val="0"/>
          <dgm:chPref val="0"/>
          <dgm:bulletEnabled val="1"/>
        </dgm:presLayoutVars>
      </dgm:prSet>
      <dgm:spPr/>
      <dgm:t>
        <a:bodyPr/>
        <a:lstStyle/>
        <a:p>
          <a:endParaRPr lang="el-GR"/>
        </a:p>
      </dgm:t>
    </dgm:pt>
  </dgm:ptLst>
  <dgm:cxnLst>
    <dgm:cxn modelId="{084A5D54-E3E1-4462-A244-F94260ADFE5D}" srcId="{131978E8-992D-42F1-BDE4-8F7801DB099A}" destId="{0265C5ED-C641-426A-98F1-1A6A64C568F9}" srcOrd="1" destOrd="0" parTransId="{CB43C1E3-43A4-46DF-A455-2F73DD1C51A0}" sibTransId="{093FE582-E842-4455-907E-4217D453F5B4}"/>
    <dgm:cxn modelId="{AB2E1771-24BF-4258-B049-BADADF092E58}" type="presOf" srcId="{0265C5ED-C641-426A-98F1-1A6A64C568F9}" destId="{5BCBD59E-D176-45BE-9526-4D50C52696F5}" srcOrd="0" destOrd="0" presId="urn:microsoft.com/office/officeart/2005/8/layout/venn1"/>
    <dgm:cxn modelId="{01E92067-F0E8-4A35-949C-7FA026F9A929}" type="presOf" srcId="{CEB68A69-718D-46C0-ADA4-8FB3E96B618F}" destId="{AE6AA55E-FBB2-473C-9E79-6BEA28319893}" srcOrd="1" destOrd="0" presId="urn:microsoft.com/office/officeart/2005/8/layout/venn1"/>
    <dgm:cxn modelId="{5C3F78DB-6914-4ED0-A4F4-F722BB3C3F15}" type="presOf" srcId="{CEB68A69-718D-46C0-ADA4-8FB3E96B618F}" destId="{340F8A3D-FCDB-459C-8952-574CBCFA5AEC}" srcOrd="0" destOrd="0" presId="urn:microsoft.com/office/officeart/2005/8/layout/venn1"/>
    <dgm:cxn modelId="{BB34C7B2-A5A1-4CFF-8296-60854383D433}" srcId="{131978E8-992D-42F1-BDE4-8F7801DB099A}" destId="{CEB68A69-718D-46C0-ADA4-8FB3E96B618F}" srcOrd="0" destOrd="0" parTransId="{1BB3504F-B8FD-4E21-8ABF-9903B5130083}" sibTransId="{C976CD42-C48F-46CE-8815-5CD35CD5154D}"/>
    <dgm:cxn modelId="{1DD115ED-D35D-4117-8A07-2BF7C50B8E16}" type="presOf" srcId="{0265C5ED-C641-426A-98F1-1A6A64C568F9}" destId="{CF665F23-BC0C-4C2E-83CE-48781752E723}" srcOrd="1" destOrd="0" presId="urn:microsoft.com/office/officeart/2005/8/layout/venn1"/>
    <dgm:cxn modelId="{9ADAA9C4-3AD3-4F08-A9BA-38E08363501D}" type="presOf" srcId="{131978E8-992D-42F1-BDE4-8F7801DB099A}" destId="{9357FCC1-565E-4E31-84AC-D92B7F56DFC4}" srcOrd="0" destOrd="0" presId="urn:microsoft.com/office/officeart/2005/8/layout/venn1"/>
    <dgm:cxn modelId="{56371972-775E-4CC0-AD93-408A4B927D3E}" type="presParOf" srcId="{9357FCC1-565E-4E31-84AC-D92B7F56DFC4}" destId="{340F8A3D-FCDB-459C-8952-574CBCFA5AEC}" srcOrd="0" destOrd="0" presId="urn:microsoft.com/office/officeart/2005/8/layout/venn1"/>
    <dgm:cxn modelId="{6BB3CA8A-9341-4270-926D-55B8C8275279}" type="presParOf" srcId="{9357FCC1-565E-4E31-84AC-D92B7F56DFC4}" destId="{AE6AA55E-FBB2-473C-9E79-6BEA28319893}" srcOrd="1" destOrd="0" presId="urn:microsoft.com/office/officeart/2005/8/layout/venn1"/>
    <dgm:cxn modelId="{04416386-3AB0-47AC-AE73-54B70868270B}" type="presParOf" srcId="{9357FCC1-565E-4E31-84AC-D92B7F56DFC4}" destId="{5BCBD59E-D176-45BE-9526-4D50C52696F5}" srcOrd="2" destOrd="0" presId="urn:microsoft.com/office/officeart/2005/8/layout/venn1"/>
    <dgm:cxn modelId="{0BC87343-DB5D-41EE-9FC9-0D5F4692115C}" type="presParOf" srcId="{9357FCC1-565E-4E31-84AC-D92B7F56DFC4}" destId="{CF665F23-BC0C-4C2E-83CE-48781752E723}"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0F8A3D-FCDB-459C-8952-574CBCFA5AEC}">
      <dsp:nvSpPr>
        <dsp:cNvPr id="0" name=""/>
        <dsp:cNvSpPr/>
      </dsp:nvSpPr>
      <dsp:spPr>
        <a:xfrm>
          <a:off x="238793" y="576073"/>
          <a:ext cx="3137518" cy="2781056"/>
        </a:xfrm>
        <a:prstGeom prst="ellipse">
          <a:avLst/>
        </a:prstGeom>
        <a:solidFill>
          <a:schemeClr val="accent5">
            <a:lumMod val="40000"/>
            <a:lumOff val="60000"/>
            <a:alpha val="5000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r>
            <a:rPr lang="en-US" sz="6500" kern="1200" dirty="0" smtClean="0"/>
            <a:t>  </a:t>
          </a:r>
          <a:endParaRPr lang="el-GR" sz="6500" kern="1200" dirty="0"/>
        </a:p>
      </dsp:txBody>
      <dsp:txXfrm>
        <a:off x="676915" y="904019"/>
        <a:ext cx="1809019" cy="2125163"/>
      </dsp:txXfrm>
    </dsp:sp>
    <dsp:sp modelId="{5BCBD59E-D176-45BE-9526-4D50C52696F5}">
      <dsp:nvSpPr>
        <dsp:cNvPr id="0" name=""/>
        <dsp:cNvSpPr/>
      </dsp:nvSpPr>
      <dsp:spPr>
        <a:xfrm>
          <a:off x="1823253" y="2016910"/>
          <a:ext cx="1800581" cy="1802611"/>
        </a:xfrm>
        <a:prstGeom prst="ellipse">
          <a:avLst/>
        </a:prstGeom>
        <a:solidFill>
          <a:schemeClr val="accent1">
            <a:lumMod val="60000"/>
            <a:lumOff val="40000"/>
            <a:alpha val="50000"/>
          </a:schemeClr>
        </a:solid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r>
            <a:rPr lang="en-US" sz="6500" kern="1200" dirty="0" smtClean="0"/>
            <a:t> </a:t>
          </a:r>
          <a:endParaRPr lang="el-GR" sz="6500" kern="1200" dirty="0"/>
        </a:p>
      </dsp:txBody>
      <dsp:txXfrm>
        <a:off x="2334229" y="2229477"/>
        <a:ext cx="1038173" cy="137747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272EED-086D-40BB-A5CC-C3D865032BAA}" type="datetimeFigureOut">
              <a:rPr lang="el-GR" smtClean="0"/>
              <a:pPr/>
              <a:t>20/4/2023</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E65E06-5310-43AC-98BC-9CBF9B8197F8}" type="slidenum">
              <a:rPr lang="el-GR" smtClean="0"/>
              <a:pPr/>
              <a:t>‹#›</a:t>
            </a:fld>
            <a:endParaRPr lang="el-GR"/>
          </a:p>
        </p:txBody>
      </p:sp>
    </p:spTree>
    <p:extLst>
      <p:ext uri="{BB962C8B-B14F-4D97-AF65-F5344CB8AC3E}">
        <p14:creationId xmlns:p14="http://schemas.microsoft.com/office/powerpoint/2010/main" val="3579773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31"/>
          <p:cNvSpPr>
            <a:spLocks noGrp="1" noChangeArrowheads="1"/>
          </p:cNvSpPr>
          <p:nvPr>
            <p:ph type="sldNum" sz="quarter" idx="5"/>
          </p:nvPr>
        </p:nvSpPr>
        <p:spPr/>
        <p:txBody>
          <a:bodyPr/>
          <a:lstStyle/>
          <a:p>
            <a:pPr>
              <a:defRPr/>
            </a:pPr>
            <a:fld id="{FB071265-3C2B-4678-827A-9AC465F46F78}" type="slidenum">
              <a:rPr lang="el-GR"/>
              <a:pPr>
                <a:defRPr/>
              </a:pPr>
              <a:t>28</a:t>
            </a:fld>
            <a:endParaRPr lang="el-G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xfrm>
            <a:off x="1218698" y="4343290"/>
            <a:ext cx="4420606" cy="4115315"/>
          </a:xfrm>
          <a:noFill/>
        </p:spPr>
        <p:txBody>
          <a:bodyPr wrap="square" numCol="1" anchor="t" anchorCtr="0" compatLnSpc="1">
            <a:prstTxWarp prst="textNoShape">
              <a:avLst/>
            </a:prstTxWarp>
          </a:bodyPr>
          <a:lstStyle/>
          <a:p>
            <a:pPr eaLnBrk="1" hangingPunct="1"/>
            <a:r>
              <a:rPr lang="en-GB" altLang="fr-FR" smtClean="0"/>
              <a:t>A clear epidemiological association has been established between allergic rhinitis (AR) and bronchial asthma. As observed in the recent ARIA consensus report, the majority of patients with asthma present with symptoms of seasonal or perennial allergic rhinitis. </a:t>
            </a:r>
          </a:p>
          <a:p>
            <a:pPr eaLnBrk="1" hangingPunct="1"/>
            <a:endParaRPr lang="en-US" altLang="fr-FR" smtClean="0"/>
          </a:p>
        </p:txBody>
      </p:sp>
    </p:spTree>
    <p:extLst>
      <p:ext uri="{BB962C8B-B14F-4D97-AF65-F5344CB8AC3E}">
        <p14:creationId xmlns:p14="http://schemas.microsoft.com/office/powerpoint/2010/main" val="1104832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5FF8E24-5F42-48F4-99B1-FE98066A3AC0}" type="slidenum">
              <a:rPr lang="fr-BE" smtClean="0">
                <a:latin typeface="Arial" pitchFamily="34" charset="0"/>
              </a:rPr>
              <a:pPr fontAlgn="base">
                <a:spcBef>
                  <a:spcPct val="0"/>
                </a:spcBef>
                <a:spcAft>
                  <a:spcPct val="0"/>
                </a:spcAft>
              </a:pPr>
              <a:t>33</a:t>
            </a:fld>
            <a:endParaRPr lang="fr-BE" smtClean="0">
              <a:latin typeface="Arial" pitchFamily="34" charset="0"/>
            </a:endParaRPr>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4" name="Rectangle 3"/>
          <p:cNvSpPr>
            <a:spLocks noGrp="1" noChangeArrowheads="1"/>
          </p:cNvSpPr>
          <p:nvPr>
            <p:ph type="body" idx="1"/>
          </p:nvPr>
        </p:nvSpPr>
        <p:spPr bwMode="auto">
          <a:xfrm>
            <a:off x="913216" y="4344760"/>
            <a:ext cx="5031570" cy="4113844"/>
          </a:xfrm>
          <a:noFill/>
        </p:spPr>
        <p:txBody>
          <a:bodyPr wrap="square" numCol="1" anchor="t" anchorCtr="0" compatLnSpc="1">
            <a:prstTxWarp prst="textNoShape">
              <a:avLst/>
            </a:prstTxWarp>
          </a:bodyPr>
          <a:lstStyle/>
          <a:p>
            <a:pPr eaLnBrk="1" hangingPunct="1">
              <a:spcBef>
                <a:spcPct val="0"/>
              </a:spcBef>
            </a:pPr>
            <a:endParaRPr lang="el-GR" smtClean="0">
              <a:latin typeface="Arial" pitchFamily="34" charset="0"/>
            </a:endParaRPr>
          </a:p>
        </p:txBody>
      </p:sp>
    </p:spTree>
    <p:extLst>
      <p:ext uri="{BB962C8B-B14F-4D97-AF65-F5344CB8AC3E}">
        <p14:creationId xmlns:p14="http://schemas.microsoft.com/office/powerpoint/2010/main" val="1194787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E951F3AC-1B84-4EA3-897B-A243373AF541}" type="datetimeFigureOut">
              <a:rPr lang="el-GR" smtClean="0"/>
              <a:pPr/>
              <a:t>20/4/2023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8ADAE59-0006-4BAF-A21C-0AAD575ADAD9}"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E951F3AC-1B84-4EA3-897B-A243373AF541}" type="datetimeFigureOut">
              <a:rPr lang="el-GR" smtClean="0"/>
              <a:pPr/>
              <a:t>20/4/2023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8ADAE59-0006-4BAF-A21C-0AAD575ADAD9}"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E951F3AC-1B84-4EA3-897B-A243373AF541}" type="datetimeFigureOut">
              <a:rPr lang="el-GR" smtClean="0"/>
              <a:pPr/>
              <a:t>20/4/2023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8ADAE59-0006-4BAF-A21C-0AAD575ADAD9}"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lipArt Placeholder 3"/>
          <p:cNvSpPr>
            <a:spLocks noGrp="1"/>
          </p:cNvSpPr>
          <p:nvPr>
            <p:ph type="clipArt" sz="half" idx="2"/>
          </p:nvPr>
        </p:nvSpPr>
        <p:spPr>
          <a:xfrm>
            <a:off x="4648200" y="1600200"/>
            <a:ext cx="4038600" cy="4525963"/>
          </a:xfrm>
        </p:spPr>
        <p:txBody>
          <a:bodyPr rtlCol="0">
            <a:normAutofit/>
          </a:bodyPr>
          <a:lstStyle/>
          <a:p>
            <a:pPr lvl="0"/>
            <a:endParaRPr lang="el-GR" noProof="0" smtClean="0"/>
          </a:p>
        </p:txBody>
      </p:sp>
      <p:sp>
        <p:nvSpPr>
          <p:cNvPr id="5" name="Rectangle 6"/>
          <p:cNvSpPr>
            <a:spLocks noGrp="1" noChangeArrowheads="1"/>
          </p:cNvSpPr>
          <p:nvPr>
            <p:ph type="dt" sz="half" idx="10"/>
          </p:nvPr>
        </p:nvSpPr>
        <p:spPr/>
        <p:txBody>
          <a:bodyPr/>
          <a:lstStyle>
            <a:lvl1pPr>
              <a:defRPr/>
            </a:lvl1pPr>
          </a:lstStyle>
          <a:p>
            <a:pPr>
              <a:defRPr/>
            </a:pPr>
            <a:endParaRPr lang="el-GR"/>
          </a:p>
        </p:txBody>
      </p:sp>
      <p:sp>
        <p:nvSpPr>
          <p:cNvPr id="6" name="Rectangle 7"/>
          <p:cNvSpPr>
            <a:spLocks noGrp="1" noChangeArrowheads="1"/>
          </p:cNvSpPr>
          <p:nvPr>
            <p:ph type="ftr" sz="quarter" idx="11"/>
          </p:nvPr>
        </p:nvSpPr>
        <p:spPr/>
        <p:txBody>
          <a:bodyPr/>
          <a:lstStyle>
            <a:lvl1pPr>
              <a:defRPr/>
            </a:lvl1pPr>
          </a:lstStyle>
          <a:p>
            <a:pPr>
              <a:defRPr/>
            </a:pPr>
            <a:endParaRPr lang="el-GR"/>
          </a:p>
        </p:txBody>
      </p:sp>
      <p:sp>
        <p:nvSpPr>
          <p:cNvPr id="7" name="Rectangle 8"/>
          <p:cNvSpPr>
            <a:spLocks noGrp="1" noChangeArrowheads="1"/>
          </p:cNvSpPr>
          <p:nvPr>
            <p:ph type="sldNum" sz="quarter" idx="12"/>
          </p:nvPr>
        </p:nvSpPr>
        <p:spPr/>
        <p:txBody>
          <a:bodyPr/>
          <a:lstStyle>
            <a:lvl1pPr>
              <a:defRPr/>
            </a:lvl1pPr>
          </a:lstStyle>
          <a:p>
            <a:pPr>
              <a:defRPr/>
            </a:pPr>
            <a:fld id="{A7471B6E-744B-440B-83D2-CB4B7E163330}" type="slidenum">
              <a:rPr lang="el-GR"/>
              <a:pPr>
                <a:defRPr/>
              </a:pPr>
              <a:t>‹#›</a:t>
            </a:fld>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l-GR"/>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Rectangle 4"/>
          <p:cNvSpPr>
            <a:spLocks noGrp="1" noChangeArrowheads="1"/>
          </p:cNvSpPr>
          <p:nvPr>
            <p:ph type="dt" sz="half" idx="10"/>
          </p:nvPr>
        </p:nvSpPr>
        <p:spPr/>
        <p:txBody>
          <a:bodyPr/>
          <a:lstStyle>
            <a:lvl1pPr>
              <a:defRPr/>
            </a:lvl1pPr>
          </a:lstStyle>
          <a:p>
            <a:pPr>
              <a:defRPr/>
            </a:pPr>
            <a:endParaRPr lang="el-GR"/>
          </a:p>
        </p:txBody>
      </p:sp>
      <p:sp>
        <p:nvSpPr>
          <p:cNvPr id="7" name="Rectangle 5"/>
          <p:cNvSpPr>
            <a:spLocks noGrp="1" noChangeArrowheads="1"/>
          </p:cNvSpPr>
          <p:nvPr>
            <p:ph type="ftr" sz="quarter" idx="11"/>
          </p:nvPr>
        </p:nvSpPr>
        <p:spPr/>
        <p:txBody>
          <a:bodyPr/>
          <a:lstStyle>
            <a:lvl1pPr>
              <a:defRPr/>
            </a:lvl1pPr>
          </a:lstStyle>
          <a:p>
            <a:pPr>
              <a:defRPr/>
            </a:pPr>
            <a:endParaRPr lang="el-GR"/>
          </a:p>
        </p:txBody>
      </p:sp>
      <p:sp>
        <p:nvSpPr>
          <p:cNvPr id="8" name="Rectangle 6"/>
          <p:cNvSpPr>
            <a:spLocks noGrp="1" noChangeArrowheads="1"/>
          </p:cNvSpPr>
          <p:nvPr>
            <p:ph type="sldNum" sz="quarter" idx="12"/>
          </p:nvPr>
        </p:nvSpPr>
        <p:spPr/>
        <p:txBody>
          <a:bodyPr/>
          <a:lstStyle>
            <a:lvl1pPr>
              <a:defRPr/>
            </a:lvl1pPr>
          </a:lstStyle>
          <a:p>
            <a:pPr>
              <a:defRPr/>
            </a:pPr>
            <a:fld id="{836B6A0F-BEF5-4EE5-9E13-0F564D446BAD}" type="slidenum">
              <a:rPr lang="el-GR"/>
              <a:pPr>
                <a:defRPr/>
              </a:pPr>
              <a:t>‹#›</a:t>
            </a:fld>
            <a:endParaRPr lang="el-G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6"/>
          <p:cNvSpPr>
            <a:spLocks noGrp="1" noChangeArrowheads="1"/>
          </p:cNvSpPr>
          <p:nvPr>
            <p:ph type="dt" sz="half" idx="10"/>
          </p:nvPr>
        </p:nvSpPr>
        <p:spPr/>
        <p:txBody>
          <a:bodyPr/>
          <a:lstStyle>
            <a:lvl1pPr>
              <a:defRPr/>
            </a:lvl1pPr>
          </a:lstStyle>
          <a:p>
            <a:pPr>
              <a:defRPr/>
            </a:pPr>
            <a:endParaRPr lang="el-GR"/>
          </a:p>
        </p:txBody>
      </p:sp>
      <p:sp>
        <p:nvSpPr>
          <p:cNvPr id="6" name="Rectangle 7"/>
          <p:cNvSpPr>
            <a:spLocks noGrp="1" noChangeArrowheads="1"/>
          </p:cNvSpPr>
          <p:nvPr>
            <p:ph type="ftr" sz="quarter" idx="11"/>
          </p:nvPr>
        </p:nvSpPr>
        <p:spPr/>
        <p:txBody>
          <a:bodyPr/>
          <a:lstStyle>
            <a:lvl1pPr>
              <a:defRPr/>
            </a:lvl1pPr>
          </a:lstStyle>
          <a:p>
            <a:pPr>
              <a:defRPr/>
            </a:pPr>
            <a:endParaRPr lang="el-GR"/>
          </a:p>
        </p:txBody>
      </p:sp>
      <p:sp>
        <p:nvSpPr>
          <p:cNvPr id="7" name="Rectangle 8"/>
          <p:cNvSpPr>
            <a:spLocks noGrp="1" noChangeArrowheads="1"/>
          </p:cNvSpPr>
          <p:nvPr>
            <p:ph type="sldNum" sz="quarter" idx="12"/>
          </p:nvPr>
        </p:nvSpPr>
        <p:spPr/>
        <p:txBody>
          <a:bodyPr/>
          <a:lstStyle>
            <a:lvl1pPr>
              <a:defRPr/>
            </a:lvl1pPr>
          </a:lstStyle>
          <a:p>
            <a:pPr>
              <a:defRPr/>
            </a:pPr>
            <a:fld id="{43792D20-3ABE-47D5-9D4E-0604404F6117}"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E951F3AC-1B84-4EA3-897B-A243373AF541}" type="datetimeFigureOut">
              <a:rPr lang="el-GR" smtClean="0"/>
              <a:pPr/>
              <a:t>20/4/2023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8ADAE59-0006-4BAF-A21C-0AAD575ADAD9}"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E951F3AC-1B84-4EA3-897B-A243373AF541}" type="datetimeFigureOut">
              <a:rPr lang="el-GR" smtClean="0"/>
              <a:pPr/>
              <a:t>20/4/2023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8ADAE59-0006-4BAF-A21C-0AAD575ADAD9}"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E951F3AC-1B84-4EA3-897B-A243373AF541}" type="datetimeFigureOut">
              <a:rPr lang="el-GR" smtClean="0"/>
              <a:pPr/>
              <a:t>20/4/2023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8ADAE59-0006-4BAF-A21C-0AAD575ADAD9}"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E951F3AC-1B84-4EA3-897B-A243373AF541}" type="datetimeFigureOut">
              <a:rPr lang="el-GR" smtClean="0"/>
              <a:pPr/>
              <a:t>20/4/2023</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38ADAE59-0006-4BAF-A21C-0AAD575ADAD9}"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E951F3AC-1B84-4EA3-897B-A243373AF541}" type="datetimeFigureOut">
              <a:rPr lang="el-GR" smtClean="0"/>
              <a:pPr/>
              <a:t>20/4/2023</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38ADAE59-0006-4BAF-A21C-0AAD575ADAD9}"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E951F3AC-1B84-4EA3-897B-A243373AF541}" type="datetimeFigureOut">
              <a:rPr lang="el-GR" smtClean="0"/>
              <a:pPr/>
              <a:t>20/4/2023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38ADAE59-0006-4BAF-A21C-0AAD575ADAD9}"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E951F3AC-1B84-4EA3-897B-A243373AF541}" type="datetimeFigureOut">
              <a:rPr lang="el-GR" smtClean="0"/>
              <a:pPr/>
              <a:t>20/4/2023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8ADAE59-0006-4BAF-A21C-0AAD575ADAD9}"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E951F3AC-1B84-4EA3-897B-A243373AF541}" type="datetimeFigureOut">
              <a:rPr lang="el-GR" smtClean="0"/>
              <a:pPr/>
              <a:t>20/4/2023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8ADAE59-0006-4BAF-A21C-0AAD575ADAD9}"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51F3AC-1B84-4EA3-897B-A243373AF541}" type="datetimeFigureOut">
              <a:rPr lang="el-GR" smtClean="0"/>
              <a:pPr/>
              <a:t>20/4/2023</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ADAE59-0006-4BAF-A21C-0AAD575ADAD9}"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14282" y="1340768"/>
            <a:ext cx="8643998" cy="2592288"/>
          </a:xfrm>
        </p:spPr>
        <p:txBody>
          <a:bodyPr>
            <a:normAutofit/>
          </a:bodyPr>
          <a:lstStyle/>
          <a:p>
            <a:r>
              <a:rPr lang="el-GR" b="1" dirty="0" smtClean="0">
                <a:solidFill>
                  <a:schemeClr val="accent6">
                    <a:lumMod val="75000"/>
                  </a:schemeClr>
                </a:solidFill>
              </a:rPr>
              <a:t>Αναπνευστική Αλλεργία </a:t>
            </a:r>
            <a:br>
              <a:rPr lang="el-GR" b="1" dirty="0" smtClean="0">
                <a:solidFill>
                  <a:schemeClr val="accent6">
                    <a:lumMod val="75000"/>
                  </a:schemeClr>
                </a:solidFill>
              </a:rPr>
            </a:br>
            <a:r>
              <a:rPr lang="el-GR" b="1" dirty="0" smtClean="0">
                <a:solidFill>
                  <a:schemeClr val="accent6">
                    <a:lumMod val="75000"/>
                  </a:schemeClr>
                </a:solidFill>
              </a:rPr>
              <a:t>Η νόσος της Άνοιξης</a:t>
            </a:r>
            <a:endParaRPr lang="el-GR" b="1" dirty="0">
              <a:solidFill>
                <a:schemeClr val="accent6">
                  <a:lumMod val="75000"/>
                </a:schemeClr>
              </a:solidFill>
            </a:endParaRPr>
          </a:p>
        </p:txBody>
      </p:sp>
      <p:sp>
        <p:nvSpPr>
          <p:cNvPr id="3" name="Τίτλος 1"/>
          <p:cNvSpPr txBox="1">
            <a:spLocks/>
          </p:cNvSpPr>
          <p:nvPr/>
        </p:nvSpPr>
        <p:spPr>
          <a:xfrm>
            <a:off x="-324544" y="5013176"/>
            <a:ext cx="4099992" cy="965969"/>
          </a:xfrm>
          <a:prstGeom prst="rect">
            <a:avLst/>
          </a:prstGeom>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5100" b="1" dirty="0" smtClean="0">
                <a:solidFill>
                  <a:schemeClr val="accent6">
                    <a:lumMod val="75000"/>
                  </a:schemeClr>
                </a:solidFill>
                <a:effectLst>
                  <a:outerShdw blurRad="38100" dist="38100" dir="2700000" algn="tl">
                    <a:srgbClr val="000000">
                      <a:alpha val="43137"/>
                    </a:srgbClr>
                  </a:outerShdw>
                </a:effectLst>
              </a:rPr>
              <a:t>Χριστίνα Κοίλια</a:t>
            </a:r>
            <a:endParaRPr lang="el-GR" sz="5100" b="1" dirty="0">
              <a:solidFill>
                <a:schemeClr val="accent6">
                  <a:lumMod val="75000"/>
                </a:schemeClr>
              </a:solidFill>
              <a:effectLst>
                <a:outerShdw blurRad="38100" dist="38100" dir="2700000" algn="tl">
                  <a:srgbClr val="000000">
                    <a:alpha val="43137"/>
                  </a:srgbClr>
                </a:outerShdw>
              </a:effectLst>
            </a:endParaRPr>
          </a:p>
          <a:p>
            <a:r>
              <a:rPr lang="el-GR" sz="3600" dirty="0" smtClean="0">
                <a:solidFill>
                  <a:schemeClr val="accent6">
                    <a:lumMod val="75000"/>
                  </a:schemeClr>
                </a:solidFill>
              </a:rPr>
              <a:t>Αλλεργιολόγος</a:t>
            </a:r>
          </a:p>
          <a:p>
            <a:r>
              <a:rPr lang="el-GR" sz="3600" dirty="0" smtClean="0">
                <a:solidFill>
                  <a:schemeClr val="accent6">
                    <a:lumMod val="75000"/>
                  </a:schemeClr>
                </a:solidFill>
              </a:rPr>
              <a:t>Παίδων &amp; Ενηλίκων</a:t>
            </a:r>
            <a:endParaRPr lang="el-GR" sz="3600" dirty="0">
              <a:solidFill>
                <a:schemeClr val="accent6">
                  <a:lumMod val="75000"/>
                </a:schemeClr>
              </a:solidFill>
            </a:endParaRPr>
          </a:p>
        </p:txBody>
      </p:sp>
      <p:sp>
        <p:nvSpPr>
          <p:cNvPr id="4" name="3 - TextBox"/>
          <p:cNvSpPr txBox="1"/>
          <p:nvPr/>
        </p:nvSpPr>
        <p:spPr>
          <a:xfrm>
            <a:off x="323528" y="6021288"/>
            <a:ext cx="7747794" cy="738664"/>
          </a:xfrm>
          <a:prstGeom prst="rect">
            <a:avLst/>
          </a:prstGeom>
          <a:noFill/>
        </p:spPr>
        <p:txBody>
          <a:bodyPr wrap="square" rtlCol="0">
            <a:spAutoFit/>
          </a:bodyPr>
          <a:lstStyle/>
          <a:p>
            <a:r>
              <a:rPr lang="el-GR" sz="1400" dirty="0" smtClean="0"/>
              <a:t>Υπεύθυνη </a:t>
            </a:r>
            <a:r>
              <a:rPr lang="el-GR" sz="1400" dirty="0" err="1" smtClean="0"/>
              <a:t>Αλλεργιολογικού</a:t>
            </a:r>
            <a:r>
              <a:rPr lang="el-GR" sz="1400" dirty="0" smtClean="0"/>
              <a:t> Τμήματος  </a:t>
            </a:r>
            <a:r>
              <a:rPr lang="el-GR" sz="1400" dirty="0" err="1" smtClean="0"/>
              <a:t>Ευρωκλινικής</a:t>
            </a:r>
            <a:r>
              <a:rPr lang="el-GR" sz="1400" dirty="0" smtClean="0"/>
              <a:t>  Αθηνών</a:t>
            </a:r>
          </a:p>
          <a:p>
            <a:r>
              <a:rPr lang="el-GR" sz="1400" dirty="0" smtClean="0"/>
              <a:t>Επιστημονικός Συνεργάτης της Β’ Παιδιατρικής Κλινικής του Ιατρικού Κέντρου Αθηνών  </a:t>
            </a:r>
          </a:p>
          <a:p>
            <a:endParaRPr lang="el-GR" sz="1400" dirty="0" smtClean="0"/>
          </a:p>
        </p:txBody>
      </p:sp>
    </p:spTree>
    <p:extLst>
      <p:ext uri="{BB962C8B-B14F-4D97-AF65-F5344CB8AC3E}">
        <p14:creationId xmlns:p14="http://schemas.microsoft.com/office/powerpoint/2010/main" val="153993844"/>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67544" y="188640"/>
            <a:ext cx="8229600" cy="1296144"/>
          </a:xfrm>
        </p:spPr>
        <p:txBody>
          <a:bodyPr>
            <a:noAutofit/>
          </a:bodyPr>
          <a:lstStyle/>
          <a:p>
            <a:r>
              <a:rPr lang="el-GR" sz="3800" b="1" dirty="0" smtClean="0">
                <a:solidFill>
                  <a:schemeClr val="accent6">
                    <a:lumMod val="75000"/>
                  </a:schemeClr>
                </a:solidFill>
              </a:rPr>
              <a:t>Αλλεργική Ρινίτιδα</a:t>
            </a:r>
            <a:br>
              <a:rPr lang="el-GR" sz="3800" b="1" dirty="0" smtClean="0">
                <a:solidFill>
                  <a:schemeClr val="accent6">
                    <a:lumMod val="75000"/>
                  </a:schemeClr>
                </a:solidFill>
              </a:rPr>
            </a:br>
            <a:r>
              <a:rPr lang="el-GR" sz="3800" b="1" dirty="0" smtClean="0">
                <a:solidFill>
                  <a:schemeClr val="accent6">
                    <a:lumMod val="75000"/>
                  </a:schemeClr>
                </a:solidFill>
              </a:rPr>
              <a:t>Παγκόσμιο Πρόβλημα</a:t>
            </a:r>
          </a:p>
        </p:txBody>
      </p:sp>
      <p:sp>
        <p:nvSpPr>
          <p:cNvPr id="39939" name="Rectangle 3"/>
          <p:cNvSpPr>
            <a:spLocks noGrp="1" noChangeArrowheads="1"/>
          </p:cNvSpPr>
          <p:nvPr>
            <p:ph type="body" sz="half" idx="1"/>
          </p:nvPr>
        </p:nvSpPr>
        <p:spPr>
          <a:xfrm>
            <a:off x="304800" y="1773238"/>
            <a:ext cx="4402138" cy="4320058"/>
          </a:xfrm>
        </p:spPr>
        <p:txBody>
          <a:bodyPr>
            <a:normAutofit/>
          </a:bodyPr>
          <a:lstStyle/>
          <a:p>
            <a:pPr>
              <a:lnSpc>
                <a:spcPct val="90000"/>
              </a:lnSpc>
              <a:spcAft>
                <a:spcPts val="600"/>
              </a:spcAft>
            </a:pPr>
            <a:r>
              <a:rPr lang="el-GR" sz="2600" dirty="0" smtClean="0"/>
              <a:t>Η αλλεργική ρινίτιδα αποτελεί ένα παγκόσμιο πρόβλημα υγείας, ιδιαίτερα στις πιο ανεπτυγμένες χώρες που ακολουθούν έναν “Δυτικό” τρόπο ζωής.</a:t>
            </a:r>
          </a:p>
          <a:p>
            <a:pPr>
              <a:lnSpc>
                <a:spcPct val="90000"/>
              </a:lnSpc>
              <a:spcAft>
                <a:spcPts val="600"/>
              </a:spcAft>
            </a:pPr>
            <a:endParaRPr lang="el-GR" sz="2600" dirty="0" smtClean="0"/>
          </a:p>
          <a:p>
            <a:pPr>
              <a:lnSpc>
                <a:spcPct val="90000"/>
              </a:lnSpc>
              <a:spcAft>
                <a:spcPts val="600"/>
              </a:spcAft>
            </a:pPr>
            <a:r>
              <a:rPr lang="el-GR" sz="2600" dirty="0" smtClean="0"/>
              <a:t>ο επιπολασμός της αυξάνεται.</a:t>
            </a:r>
          </a:p>
        </p:txBody>
      </p:sp>
      <p:pic>
        <p:nvPicPr>
          <p:cNvPr id="11268" name="Picture 4"/>
          <p:cNvPicPr>
            <a:picLocks noGrp="1" noChangeAspect="1" noChangeArrowheads="1"/>
          </p:cNvPicPr>
          <p:nvPr>
            <p:ph type="clipArt" sz="half" idx="2"/>
          </p:nvPr>
        </p:nvPicPr>
        <p:blipFill>
          <a:blip r:embed="rId2"/>
          <a:srcRect l="2650" t="23611" r="56755" b="31482"/>
          <a:stretch>
            <a:fillRect/>
          </a:stretch>
        </p:blipFill>
        <p:spPr>
          <a:xfrm>
            <a:off x="4787900" y="2205038"/>
            <a:ext cx="3522663" cy="3132137"/>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endSync delay="0"/>
                                  <p:childTnLst>
                                    <p:set>
                                      <p:cBhvr>
                                        <p:cTn id="6" dur="1" fill="hold">
                                          <p:endSync delay="0"/>
                                        </p:cTn>
                                        <p:tgtEl>
                                          <p:spTgt spid="399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endSync delay="0"/>
                                  <p:childTnLst>
                                    <p:set>
                                      <p:cBhvr>
                                        <p:cTn id="10" dur="1" fill="hold">
                                          <p:endSync delay="0"/>
                                        </p:cTn>
                                        <p:tgtEl>
                                          <p:spTgt spid="399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lstStyle/>
          <a:p>
            <a:r>
              <a:rPr lang="el-GR" sz="4000" b="1" dirty="0" smtClean="0">
                <a:solidFill>
                  <a:schemeClr val="accent6">
                    <a:lumMod val="75000"/>
                  </a:schemeClr>
                </a:solidFill>
              </a:rPr>
              <a:t>Αλλεργική Ρινίτιδα / Ελλάδα</a:t>
            </a:r>
          </a:p>
        </p:txBody>
      </p:sp>
      <p:sp>
        <p:nvSpPr>
          <p:cNvPr id="1028" name="Content Placeholder 2"/>
          <p:cNvSpPr>
            <a:spLocks noGrp="1"/>
          </p:cNvSpPr>
          <p:nvPr>
            <p:ph idx="1"/>
          </p:nvPr>
        </p:nvSpPr>
        <p:spPr>
          <a:xfrm>
            <a:off x="4788024" y="1556792"/>
            <a:ext cx="4122738" cy="4525963"/>
          </a:xfrm>
        </p:spPr>
        <p:txBody>
          <a:bodyPr>
            <a:normAutofit/>
          </a:bodyPr>
          <a:lstStyle/>
          <a:p>
            <a:pPr>
              <a:spcAft>
                <a:spcPts val="1200"/>
              </a:spcAft>
              <a:buFont typeface="Wingdings" pitchFamily="2" charset="2"/>
              <a:buChar char="ü"/>
            </a:pPr>
            <a:r>
              <a:rPr lang="el-GR" sz="2600" dirty="0" smtClean="0"/>
              <a:t>&gt;25% σε νεαρούς ενήλικες</a:t>
            </a:r>
          </a:p>
          <a:p>
            <a:pPr>
              <a:spcAft>
                <a:spcPts val="1200"/>
              </a:spcAft>
              <a:buFont typeface="Wingdings" pitchFamily="2" charset="2"/>
              <a:buChar char="ü"/>
            </a:pPr>
            <a:r>
              <a:rPr lang="el-GR" sz="2600" dirty="0" smtClean="0"/>
              <a:t>4πλασιασμός της συχνότητας την τελευταία 10ετία</a:t>
            </a:r>
          </a:p>
          <a:p>
            <a:pPr>
              <a:spcAft>
                <a:spcPts val="1200"/>
              </a:spcAft>
              <a:buFont typeface="Wingdings" pitchFamily="2" charset="2"/>
              <a:buChar char="ü"/>
            </a:pPr>
            <a:r>
              <a:rPr lang="el-GR" sz="2600" dirty="0" smtClean="0"/>
              <a:t>Παιδιά/ έφηβοι: 0,5% - 28% στα παιδιά</a:t>
            </a:r>
          </a:p>
          <a:p>
            <a:pPr>
              <a:spcAft>
                <a:spcPts val="1200"/>
              </a:spcAft>
              <a:buFont typeface="Wingdings" pitchFamily="2" charset="2"/>
              <a:buChar char="ü"/>
            </a:pPr>
            <a:r>
              <a:rPr lang="el-GR" sz="2600" dirty="0" smtClean="0"/>
              <a:t>Ενήλικες: 0,5% - 15%</a:t>
            </a:r>
          </a:p>
          <a:p>
            <a:pPr>
              <a:spcAft>
                <a:spcPts val="1200"/>
              </a:spcAft>
              <a:buFont typeface="Wingdings 2" pitchFamily="18" charset="2"/>
              <a:buChar char=""/>
            </a:pPr>
            <a:endParaRPr lang="el-GR" sz="2600" b="1" dirty="0" smtClean="0"/>
          </a:p>
        </p:txBody>
      </p:sp>
      <p:sp>
        <p:nvSpPr>
          <p:cNvPr id="4" name="Slide Number Placeholder 3"/>
          <p:cNvSpPr>
            <a:spLocks noGrp="1"/>
          </p:cNvSpPr>
          <p:nvPr>
            <p:ph type="sldNum" sz="quarter" idx="12"/>
          </p:nvPr>
        </p:nvSpPr>
        <p:spPr/>
        <p:txBody>
          <a:bodyPr/>
          <a:lstStyle/>
          <a:p>
            <a:pPr>
              <a:defRPr/>
            </a:pPr>
            <a:fld id="{22FF1005-66B1-4C85-BBF6-4C633F09E2D1}" type="slidenum">
              <a:rPr lang="el-GR"/>
              <a:pPr>
                <a:defRPr/>
              </a:pPr>
              <a:t>11</a:t>
            </a:fld>
            <a:endParaRPr lang="el-GR"/>
          </a:p>
        </p:txBody>
      </p:sp>
      <p:pic>
        <p:nvPicPr>
          <p:cNvPr id="1030" name="Picture 6" descr="Letter_Head Hellas_final"/>
          <p:cNvPicPr>
            <a:picLocks noChangeAspect="1" noChangeArrowheads="1"/>
          </p:cNvPicPr>
          <p:nvPr/>
        </p:nvPicPr>
        <p:blipFill>
          <a:blip r:embed="rId2"/>
          <a:srcRect l="76207" t="2693" r="3810" b="93610"/>
          <a:stretch>
            <a:fillRect/>
          </a:stretch>
        </p:blipFill>
        <p:spPr bwMode="auto">
          <a:xfrm>
            <a:off x="11858676" y="-571528"/>
            <a:ext cx="1223962" cy="320675"/>
          </a:xfrm>
          <a:prstGeom prst="rect">
            <a:avLst/>
          </a:prstGeom>
          <a:noFill/>
          <a:ln w="9525">
            <a:noFill/>
            <a:miter lim="800000"/>
            <a:headEnd/>
            <a:tailEnd/>
          </a:ln>
        </p:spPr>
      </p:pic>
      <p:pic>
        <p:nvPicPr>
          <p:cNvPr id="1031" name="Picture 7"/>
          <p:cNvPicPr>
            <a:picLocks noChangeAspect="1" noChangeArrowheads="1"/>
          </p:cNvPicPr>
          <p:nvPr/>
        </p:nvPicPr>
        <p:blipFill>
          <a:blip r:embed="rId3"/>
          <a:srcRect/>
          <a:stretch>
            <a:fillRect/>
          </a:stretch>
        </p:blipFill>
        <p:spPr bwMode="auto">
          <a:xfrm>
            <a:off x="250825" y="1824038"/>
            <a:ext cx="4445000" cy="3333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7504" y="188640"/>
            <a:ext cx="8892480" cy="1008112"/>
          </a:xfrm>
        </p:spPr>
        <p:txBody>
          <a:bodyPr>
            <a:normAutofit fontScale="90000"/>
          </a:bodyPr>
          <a:lstStyle/>
          <a:p>
            <a:r>
              <a:rPr lang="el-GR" b="1" dirty="0" err="1" smtClean="0">
                <a:solidFill>
                  <a:schemeClr val="accent6">
                    <a:lumMod val="75000"/>
                  </a:schemeClr>
                </a:solidFill>
              </a:rPr>
              <a:t>Επιπολασμός</a:t>
            </a:r>
            <a:r>
              <a:rPr lang="el-GR" b="1" dirty="0" smtClean="0">
                <a:solidFill>
                  <a:schemeClr val="accent6">
                    <a:lumMod val="75000"/>
                  </a:schemeClr>
                </a:solidFill>
              </a:rPr>
              <a:t>  Αλλεργικών Νοσημάτων</a:t>
            </a:r>
            <a:endParaRPr lang="el-GR" b="1" dirty="0">
              <a:solidFill>
                <a:schemeClr val="accent6">
                  <a:lumMod val="75000"/>
                </a:schemeClr>
              </a:solidFill>
            </a:endParaRPr>
          </a:p>
        </p:txBody>
      </p:sp>
      <p:sp>
        <p:nvSpPr>
          <p:cNvPr id="3" name="2 - Θέση περιεχομένου"/>
          <p:cNvSpPr>
            <a:spLocks noGrp="1"/>
          </p:cNvSpPr>
          <p:nvPr>
            <p:ph idx="1"/>
          </p:nvPr>
        </p:nvSpPr>
        <p:spPr>
          <a:xfrm>
            <a:off x="107504" y="1412777"/>
            <a:ext cx="8892480" cy="3312368"/>
          </a:xfrm>
        </p:spPr>
        <p:txBody>
          <a:bodyPr>
            <a:normAutofit/>
          </a:bodyPr>
          <a:lstStyle/>
          <a:p>
            <a:r>
              <a:rPr lang="el-GR" sz="2800" dirty="0" smtClean="0"/>
              <a:t>Σημαντική αύξηση του </a:t>
            </a:r>
            <a:r>
              <a:rPr lang="el-GR" sz="2800" dirty="0" err="1" smtClean="0"/>
              <a:t>επιπολασμού</a:t>
            </a:r>
            <a:r>
              <a:rPr lang="el-GR" sz="2800" dirty="0" smtClean="0"/>
              <a:t> των αλλεργικών νοσημάτων τα τελευταία 30 χρόνια</a:t>
            </a:r>
          </a:p>
          <a:p>
            <a:r>
              <a:rPr lang="el-GR" sz="2800" dirty="0" smtClean="0"/>
              <a:t>Από τα συχνότερα χρόνια μη μεταδοτικά νοσήματα</a:t>
            </a:r>
          </a:p>
          <a:p>
            <a:r>
              <a:rPr lang="el-GR" sz="2800" dirty="0" smtClean="0"/>
              <a:t>Πολύ μεγάλο κοινωνικοοικονομικό κόστος (1/3 Ευρωπαίους)</a:t>
            </a:r>
          </a:p>
          <a:p>
            <a:r>
              <a:rPr lang="el-GR" sz="2800" dirty="0" smtClean="0"/>
              <a:t>1 στους 2, το 2025</a:t>
            </a:r>
          </a:p>
          <a:p>
            <a:endParaRPr lang="el-GR"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116632"/>
            <a:ext cx="8229600" cy="1143000"/>
          </a:xfrm>
        </p:spPr>
        <p:txBody>
          <a:bodyPr>
            <a:normAutofit/>
          </a:bodyPr>
          <a:lstStyle/>
          <a:p>
            <a:r>
              <a:rPr lang="el-GR" sz="4000" b="1" dirty="0" smtClean="0">
                <a:solidFill>
                  <a:schemeClr val="accent6">
                    <a:lumMod val="75000"/>
                  </a:schemeClr>
                </a:solidFill>
              </a:rPr>
              <a:t>Αλλεργική ρινίτιδα και παιδιά</a:t>
            </a:r>
            <a:endParaRPr lang="el-GR" sz="4000" b="1" dirty="0">
              <a:solidFill>
                <a:schemeClr val="accent6">
                  <a:lumMod val="75000"/>
                </a:schemeClr>
              </a:solidFill>
            </a:endParaRPr>
          </a:p>
        </p:txBody>
      </p:sp>
      <p:sp>
        <p:nvSpPr>
          <p:cNvPr id="3" name="2 - Θέση περιεχομένου"/>
          <p:cNvSpPr>
            <a:spLocks noGrp="1"/>
          </p:cNvSpPr>
          <p:nvPr>
            <p:ph idx="1"/>
          </p:nvPr>
        </p:nvSpPr>
        <p:spPr>
          <a:xfrm>
            <a:off x="323528" y="1124744"/>
            <a:ext cx="8640960" cy="4525963"/>
          </a:xfrm>
        </p:spPr>
        <p:txBody>
          <a:bodyPr>
            <a:noAutofit/>
          </a:bodyPr>
          <a:lstStyle/>
          <a:p>
            <a:r>
              <a:rPr lang="el-GR" sz="2600" dirty="0" smtClean="0"/>
              <a:t>Ο επιπολασμός της Αλλεργικής ρινίτιδας ανέρχεται στο 40% στα ανήλικα παιδιά</a:t>
            </a:r>
          </a:p>
          <a:p>
            <a:r>
              <a:rPr lang="el-GR" sz="2600" dirty="0" smtClean="0"/>
              <a:t>8 στους 10 ασθενείς θα εμφανίσουν συμπτώματα αλλεργικής ρινίτιδας πριν την ηλικία των είκοσι (20) ετών</a:t>
            </a:r>
          </a:p>
          <a:p>
            <a:r>
              <a:rPr lang="el-GR" sz="2600" dirty="0" smtClean="0"/>
              <a:t>40% των ασθενών εμφανίζουν συμπτώματα μέχρι την ηλικία των έξι (6) ετών</a:t>
            </a:r>
          </a:p>
          <a:p>
            <a:r>
              <a:rPr lang="el-GR" sz="2600" dirty="0" smtClean="0"/>
              <a:t>4 στα 10 παιδιά παραπονιούνται ότι τα συμπτώματα της ΑΡ επηρεάζουν τον ύπνο τους</a:t>
            </a:r>
          </a:p>
          <a:p>
            <a:r>
              <a:rPr lang="el-GR" sz="2600" dirty="0" smtClean="0"/>
              <a:t>Τα συμπτώματα της ΑΡ επηρεάζουν σε ποσοστό 40% τις επιδόσεις στο σχολείο</a:t>
            </a:r>
          </a:p>
          <a:p>
            <a:endParaRPr lang="el-GR" sz="2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922114"/>
          </a:xfrm>
        </p:spPr>
        <p:txBody>
          <a:bodyPr>
            <a:normAutofit/>
          </a:bodyPr>
          <a:lstStyle/>
          <a:p>
            <a:pPr fontAlgn="auto">
              <a:spcAft>
                <a:spcPts val="0"/>
              </a:spcAft>
              <a:defRPr/>
            </a:pPr>
            <a:r>
              <a:rPr lang="el-GR" sz="4000" b="1" dirty="0" smtClean="0">
                <a:solidFill>
                  <a:schemeClr val="accent6">
                    <a:lumMod val="75000"/>
                  </a:schemeClr>
                </a:solidFill>
                <a:effectLst>
                  <a:outerShdw blurRad="38100" dist="38100" dir="2700000" algn="tl">
                    <a:srgbClr val="000000">
                      <a:alpha val="43137"/>
                    </a:srgbClr>
                  </a:outerShdw>
                </a:effectLst>
              </a:rPr>
              <a:t>Αλλεργική Ρινίτιδα</a:t>
            </a:r>
            <a:endParaRPr lang="el-GR" sz="4000" b="1" dirty="0">
              <a:solidFill>
                <a:schemeClr val="accent6">
                  <a:lumMod val="75000"/>
                </a:schemeClr>
              </a:solidFill>
              <a:effectLst>
                <a:outerShdw blurRad="38100" dist="38100" dir="2700000" algn="tl">
                  <a:srgbClr val="000000">
                    <a:alpha val="43137"/>
                  </a:srgbClr>
                </a:outerShdw>
              </a:effectLst>
            </a:endParaRPr>
          </a:p>
        </p:txBody>
      </p:sp>
      <p:sp>
        <p:nvSpPr>
          <p:cNvPr id="70659" name="Content Placeholder 2"/>
          <p:cNvSpPr>
            <a:spLocks noGrp="1"/>
          </p:cNvSpPr>
          <p:nvPr>
            <p:ph idx="1"/>
          </p:nvPr>
        </p:nvSpPr>
        <p:spPr>
          <a:xfrm>
            <a:off x="179512" y="1340768"/>
            <a:ext cx="8640960" cy="4525963"/>
          </a:xfrm>
        </p:spPr>
        <p:txBody>
          <a:bodyPr>
            <a:normAutofit/>
          </a:bodyPr>
          <a:lstStyle/>
          <a:p>
            <a:r>
              <a:rPr lang="el-GR" sz="2800" dirty="0" smtClean="0"/>
              <a:t>Η </a:t>
            </a:r>
            <a:r>
              <a:rPr lang="el-GR" sz="2800" b="1" dirty="0" smtClean="0"/>
              <a:t>αλλεργική ρινίτιδα</a:t>
            </a:r>
            <a:r>
              <a:rPr lang="el-GR" sz="2800" dirty="0" smtClean="0"/>
              <a:t> είναι μία </a:t>
            </a:r>
            <a:r>
              <a:rPr lang="en-US" sz="2800" u="sng" dirty="0" err="1" smtClean="0"/>
              <a:t>IgE</a:t>
            </a:r>
            <a:r>
              <a:rPr lang="el-GR" sz="2800" u="sng" dirty="0" smtClean="0"/>
              <a:t> μεσολαβούμενη φλεγμονή</a:t>
            </a:r>
            <a:r>
              <a:rPr lang="el-GR" sz="2800" dirty="0" smtClean="0"/>
              <a:t> των ρινικών μεμβρανών, που προκαλείται μετά από έκθεση σε αλλεργιογόνα</a:t>
            </a:r>
          </a:p>
          <a:p>
            <a:endParaRPr lang="el-GR" sz="2800" dirty="0" smtClean="0"/>
          </a:p>
          <a:p>
            <a:r>
              <a:rPr lang="el-GR" sz="2800" dirty="0" smtClean="0"/>
              <a:t>Στην αλλεργική ρινίτιδα συνήθως συνυπάρχουν συμπτώματα από τα μάτια (επιπεφυκίτιδα) ή/και από τους πνεύμονες (άσθμα). </a:t>
            </a:r>
          </a:p>
          <a:p>
            <a:pPr>
              <a:buFont typeface="Wingdings 2" pitchFamily="18" charset="2"/>
              <a:buNone/>
            </a:pPr>
            <a:endParaRPr lang="el-GR" sz="2800" dirty="0" smtClean="0"/>
          </a:p>
        </p:txBody>
      </p:sp>
      <p:sp>
        <p:nvSpPr>
          <p:cNvPr id="4" name="Slide Number Placeholder 3"/>
          <p:cNvSpPr>
            <a:spLocks noGrp="1"/>
          </p:cNvSpPr>
          <p:nvPr>
            <p:ph type="sldNum" sz="quarter" idx="12"/>
          </p:nvPr>
        </p:nvSpPr>
        <p:spPr/>
        <p:txBody>
          <a:bodyPr/>
          <a:lstStyle/>
          <a:p>
            <a:pPr>
              <a:defRPr/>
            </a:pPr>
            <a:fld id="{C80BD6FB-017B-45E8-B6F9-1934EB993721}" type="slidenum">
              <a:rPr lang="el-GR"/>
              <a:pPr>
                <a:defRPr/>
              </a:pPr>
              <a:t>14</a:t>
            </a:fld>
            <a:endParaRPr lang="el-GR"/>
          </a:p>
        </p:txBody>
      </p:sp>
    </p:spTree>
    <p:extLst>
      <p:ext uri="{BB962C8B-B14F-4D97-AF65-F5344CB8AC3E}">
        <p14:creationId xmlns:p14="http://schemas.microsoft.com/office/powerpoint/2010/main" val="32692855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116632"/>
            <a:ext cx="8229600" cy="1008112"/>
          </a:xfrm>
        </p:spPr>
        <p:txBody>
          <a:bodyPr>
            <a:normAutofit/>
          </a:bodyPr>
          <a:lstStyle/>
          <a:p>
            <a:r>
              <a:rPr lang="el-GR" sz="4000" b="1" dirty="0" smtClean="0">
                <a:solidFill>
                  <a:schemeClr val="accent6">
                    <a:lumMod val="75000"/>
                  </a:schemeClr>
                </a:solidFill>
                <a:effectLst>
                  <a:outerShdw blurRad="38100" dist="38100" dir="2700000" algn="tl">
                    <a:srgbClr val="000000">
                      <a:alpha val="43137"/>
                    </a:srgbClr>
                  </a:outerShdw>
                </a:effectLst>
              </a:rPr>
              <a:t>Αλλεργική Ρινίτιδα</a:t>
            </a:r>
            <a:endParaRPr lang="el-GR" sz="4000" dirty="0">
              <a:solidFill>
                <a:schemeClr val="accent6">
                  <a:lumMod val="75000"/>
                </a:schemeClr>
              </a:solidFill>
            </a:endParaRPr>
          </a:p>
        </p:txBody>
      </p:sp>
      <p:sp>
        <p:nvSpPr>
          <p:cNvPr id="3" name="2 - Θέση περιεχομένου"/>
          <p:cNvSpPr>
            <a:spLocks noGrp="1"/>
          </p:cNvSpPr>
          <p:nvPr>
            <p:ph idx="1"/>
          </p:nvPr>
        </p:nvSpPr>
        <p:spPr>
          <a:xfrm>
            <a:off x="251520" y="1268761"/>
            <a:ext cx="8712968" cy="3888432"/>
          </a:xfrm>
        </p:spPr>
        <p:txBody>
          <a:bodyPr>
            <a:normAutofit/>
          </a:bodyPr>
          <a:lstStyle/>
          <a:p>
            <a:pPr marL="0" indent="0">
              <a:buNone/>
            </a:pPr>
            <a:r>
              <a:rPr lang="el-GR" sz="2800" dirty="0" smtClean="0"/>
              <a:t>Η αλλεργική ρινίτιδα αποτελεί μείζον χρόνιο αναπνευστικό νόσημα λόγω: </a:t>
            </a:r>
          </a:p>
          <a:p>
            <a:r>
              <a:rPr lang="el-GR" sz="2800" dirty="0" smtClean="0"/>
              <a:t>Συχνότητας</a:t>
            </a:r>
          </a:p>
          <a:p>
            <a:r>
              <a:rPr lang="el-GR" sz="2800" dirty="0" smtClean="0"/>
              <a:t>Επίδρασης στην ποιότητα ζωής, απόδοσης στο σχολείο/εργασία και στην παραγωγικότητα</a:t>
            </a:r>
          </a:p>
          <a:p>
            <a:r>
              <a:rPr lang="el-GR" sz="2800" dirty="0" smtClean="0"/>
              <a:t>Υψηλό οικονομικό κόστος</a:t>
            </a:r>
          </a:p>
          <a:p>
            <a:r>
              <a:rPr lang="el-GR" sz="2800" dirty="0" smtClean="0"/>
              <a:t>Συσχέτιση με το άσθμα</a:t>
            </a:r>
            <a:endParaRPr lang="el-GR"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116632"/>
            <a:ext cx="8229600" cy="936104"/>
          </a:xfrm>
        </p:spPr>
        <p:txBody>
          <a:bodyPr>
            <a:normAutofit/>
          </a:bodyPr>
          <a:lstStyle/>
          <a:p>
            <a:r>
              <a:rPr lang="el-GR" sz="4000" b="1" dirty="0" smtClean="0">
                <a:solidFill>
                  <a:schemeClr val="accent6">
                    <a:lumMod val="75000"/>
                  </a:schemeClr>
                </a:solidFill>
                <a:effectLst>
                  <a:outerShdw blurRad="38100" dist="38100" dir="2700000" algn="tl">
                    <a:srgbClr val="000000">
                      <a:alpha val="43137"/>
                    </a:srgbClr>
                  </a:outerShdw>
                </a:effectLst>
              </a:rPr>
              <a:t>Αλλεργική Ρινίτιδα</a:t>
            </a:r>
            <a:endParaRPr lang="el-GR" sz="4000" dirty="0">
              <a:solidFill>
                <a:schemeClr val="accent6">
                  <a:lumMod val="75000"/>
                </a:schemeClr>
              </a:solidFill>
            </a:endParaRPr>
          </a:p>
        </p:txBody>
      </p:sp>
      <p:sp>
        <p:nvSpPr>
          <p:cNvPr id="3" name="2 - Θέση περιεχομένου"/>
          <p:cNvSpPr>
            <a:spLocks noGrp="1"/>
          </p:cNvSpPr>
          <p:nvPr>
            <p:ph idx="1"/>
          </p:nvPr>
        </p:nvSpPr>
        <p:spPr>
          <a:xfrm>
            <a:off x="179512" y="1340768"/>
            <a:ext cx="8712968" cy="4525963"/>
          </a:xfrm>
        </p:spPr>
        <p:txBody>
          <a:bodyPr>
            <a:normAutofit/>
          </a:bodyPr>
          <a:lstStyle/>
          <a:p>
            <a:r>
              <a:rPr lang="el-GR" sz="2800" dirty="0" smtClean="0"/>
              <a:t>Οι ασθενείς με αλλεργική ρινίτιδα πρέπει να αξιολογούνται για πιθανό συνυπάρχον άσθμα</a:t>
            </a:r>
          </a:p>
          <a:p>
            <a:r>
              <a:rPr lang="el-GR" sz="2800" dirty="0" smtClean="0"/>
              <a:t>Οι ασθματικοί ασθενείς πρέπει να αξιολογούνται για ρινίτιδα </a:t>
            </a:r>
          </a:p>
          <a:p>
            <a:r>
              <a:rPr lang="el-GR" sz="2800" dirty="0" smtClean="0"/>
              <a:t>Συνδυασμένη θεραπεία των ανώτερων και κατώτερων αεραγωγών αποτελεί την ιδανική προσέγγιση όσον αφορά την αποτελεσματικότητα και την ασφάλεια.</a:t>
            </a:r>
            <a:endParaRPr lang="el-GR"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260648"/>
            <a:ext cx="8229600" cy="922114"/>
          </a:xfrm>
        </p:spPr>
        <p:txBody>
          <a:bodyPr>
            <a:normAutofit/>
          </a:bodyPr>
          <a:lstStyle/>
          <a:p>
            <a:r>
              <a:rPr lang="el-GR" sz="4000" b="1" dirty="0">
                <a:solidFill>
                  <a:schemeClr val="accent6">
                    <a:lumMod val="75000"/>
                  </a:schemeClr>
                </a:solidFill>
                <a:effectLst>
                  <a:outerShdw blurRad="38100" dist="38100" dir="2700000" algn="tl">
                    <a:srgbClr val="000000">
                      <a:alpha val="43137"/>
                    </a:srgbClr>
                  </a:outerShdw>
                </a:effectLst>
              </a:rPr>
              <a:t>Αλλεργική Ρινίτιδα</a:t>
            </a:r>
            <a:endParaRPr lang="el-GR" sz="4000" b="1" dirty="0">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a:xfrm>
            <a:off x="107504" y="1124744"/>
            <a:ext cx="9145016" cy="4896544"/>
          </a:xfrm>
        </p:spPr>
        <p:txBody>
          <a:bodyPr>
            <a:noAutofit/>
          </a:bodyPr>
          <a:lstStyle/>
          <a:p>
            <a:pPr>
              <a:lnSpc>
                <a:spcPct val="130000"/>
              </a:lnSpc>
            </a:pPr>
            <a:r>
              <a:rPr lang="el-GR" sz="2800" dirty="0">
                <a:latin typeface="Calibri" panose="020F0502020204030204" pitchFamily="34" charset="0"/>
                <a:cs typeface="Calibri" panose="020F0502020204030204" pitchFamily="34" charset="0"/>
              </a:rPr>
              <a:t>Ο επιπολασμός της Α.</a:t>
            </a:r>
            <a:r>
              <a:rPr lang="en-US" sz="2800" dirty="0">
                <a:latin typeface="Calibri" panose="020F0502020204030204" pitchFamily="34" charset="0"/>
                <a:cs typeface="Calibri" panose="020F0502020204030204" pitchFamily="34" charset="0"/>
              </a:rPr>
              <a:t>P.</a:t>
            </a:r>
            <a:r>
              <a:rPr lang="el-GR" sz="2800" dirty="0">
                <a:latin typeface="Calibri" panose="020F0502020204030204" pitchFamily="34" charset="0"/>
                <a:cs typeface="Calibri" panose="020F0502020204030204" pitchFamily="34" charset="0"/>
              </a:rPr>
              <a:t> σ</a:t>
            </a:r>
            <a:r>
              <a:rPr lang="el-GR" sz="2800" dirty="0" smtClean="0">
                <a:latin typeface="Calibri" panose="020F0502020204030204" pitchFamily="34" charset="0"/>
                <a:cs typeface="Calibri" panose="020F0502020204030204" pitchFamily="34" charset="0"/>
              </a:rPr>
              <a:t>τους </a:t>
            </a:r>
            <a:r>
              <a:rPr lang="el-GR" sz="2800" dirty="0">
                <a:latin typeface="Calibri" panose="020F0502020204030204" pitchFamily="34" charset="0"/>
                <a:cs typeface="Calibri" panose="020F0502020204030204" pitchFamily="34" charset="0"/>
              </a:rPr>
              <a:t>ενήλικες ανέρχεται </a:t>
            </a:r>
            <a:r>
              <a:rPr lang="el-GR" sz="2800" dirty="0" smtClean="0">
                <a:latin typeface="Calibri" panose="020F0502020204030204" pitchFamily="34" charset="0"/>
                <a:cs typeface="Calibri" panose="020F0502020204030204" pitchFamily="34" charset="0"/>
              </a:rPr>
              <a:t>σε ποσοστό </a:t>
            </a:r>
            <a:r>
              <a:rPr lang="el-GR" sz="2800" b="1" dirty="0" smtClean="0">
                <a:solidFill>
                  <a:srgbClr val="FF0000"/>
                </a:solidFill>
                <a:latin typeface="Calibri" panose="020F0502020204030204" pitchFamily="34" charset="0"/>
                <a:cs typeface="Calibri" panose="020F0502020204030204" pitchFamily="34" charset="0"/>
              </a:rPr>
              <a:t>10-30</a:t>
            </a:r>
            <a:r>
              <a:rPr lang="el-GR" sz="2800" b="1" dirty="0">
                <a:solidFill>
                  <a:srgbClr val="FF0000"/>
                </a:solidFill>
                <a:latin typeface="Calibri" panose="020F0502020204030204" pitchFamily="34" charset="0"/>
                <a:cs typeface="Calibri" panose="020F0502020204030204" pitchFamily="34" charset="0"/>
              </a:rPr>
              <a:t>% </a:t>
            </a:r>
            <a:r>
              <a:rPr lang="el-GR" sz="2800" dirty="0">
                <a:latin typeface="Calibri" panose="020F0502020204030204" pitchFamily="34" charset="0"/>
                <a:cs typeface="Calibri" panose="020F0502020204030204" pitchFamily="34" charset="0"/>
              </a:rPr>
              <a:t>παγκοσμίως, ενώ για τα παιδιά το </a:t>
            </a:r>
            <a:r>
              <a:rPr lang="el-GR" sz="2800" dirty="0" smtClean="0">
                <a:latin typeface="Calibri" panose="020F0502020204030204" pitchFamily="34" charset="0"/>
                <a:cs typeface="Calibri" panose="020F0502020204030204" pitchFamily="34" charset="0"/>
              </a:rPr>
              <a:t>ποσοστό </a:t>
            </a:r>
            <a:r>
              <a:rPr lang="el-GR" sz="2800" dirty="0">
                <a:latin typeface="Calibri" panose="020F0502020204030204" pitchFamily="34" charset="0"/>
                <a:cs typeface="Calibri" panose="020F0502020204030204" pitchFamily="34" charset="0"/>
              </a:rPr>
              <a:t>αυτό μπορεί να φτάσει και το </a:t>
            </a:r>
            <a:r>
              <a:rPr lang="el-GR" sz="2800" b="1" dirty="0">
                <a:solidFill>
                  <a:srgbClr val="FF0000"/>
                </a:solidFill>
                <a:latin typeface="Calibri" panose="020F0502020204030204" pitchFamily="34" charset="0"/>
                <a:cs typeface="Calibri" panose="020F0502020204030204" pitchFamily="34" charset="0"/>
              </a:rPr>
              <a:t>40%</a:t>
            </a:r>
            <a:r>
              <a:rPr lang="el-GR" sz="2800" dirty="0">
                <a:latin typeface="Calibri" panose="020F0502020204030204" pitchFamily="34" charset="0"/>
                <a:cs typeface="Calibri" panose="020F0502020204030204" pitchFamily="34" charset="0"/>
              </a:rPr>
              <a:t>. </a:t>
            </a:r>
            <a:endParaRPr lang="el-GR" sz="2800" dirty="0" smtClean="0">
              <a:latin typeface="Calibri" panose="020F0502020204030204" pitchFamily="34" charset="0"/>
              <a:cs typeface="Calibri" panose="020F0502020204030204" pitchFamily="34" charset="0"/>
            </a:endParaRPr>
          </a:p>
          <a:p>
            <a:pPr>
              <a:lnSpc>
                <a:spcPct val="130000"/>
              </a:lnSpc>
            </a:pPr>
            <a:r>
              <a:rPr lang="el-GR" sz="2800" dirty="0" smtClean="0">
                <a:latin typeface="Calibri" panose="020F0502020204030204" pitchFamily="34" charset="0"/>
                <a:cs typeface="Calibri" panose="020F0502020204030204" pitchFamily="34" charset="0"/>
              </a:rPr>
              <a:t>Το </a:t>
            </a:r>
            <a:r>
              <a:rPr lang="el-GR" sz="2800" dirty="0">
                <a:latin typeface="Calibri" panose="020F0502020204030204" pitchFamily="34" charset="0"/>
                <a:cs typeface="Calibri" panose="020F0502020204030204" pitchFamily="34" charset="0"/>
              </a:rPr>
              <a:t>ποσοστό </a:t>
            </a:r>
            <a:r>
              <a:rPr lang="el-GR" sz="2800" dirty="0" smtClean="0">
                <a:latin typeface="Calibri" panose="020F0502020204030204" pitchFamily="34" charset="0"/>
                <a:cs typeface="Calibri" panose="020F0502020204030204" pitchFamily="34" charset="0"/>
              </a:rPr>
              <a:t>έχει </a:t>
            </a:r>
            <a:r>
              <a:rPr lang="el-GR" sz="2800" dirty="0">
                <a:latin typeface="Calibri" panose="020F0502020204030204" pitchFamily="34" charset="0"/>
                <a:cs typeface="Calibri" panose="020F0502020204030204" pitchFamily="34" charset="0"/>
              </a:rPr>
              <a:t>αυξητικές τάσεις με την πάροδο των </a:t>
            </a:r>
            <a:r>
              <a:rPr lang="el-GR" sz="2800" dirty="0" smtClean="0">
                <a:latin typeface="Calibri" panose="020F0502020204030204" pitchFamily="34" charset="0"/>
                <a:cs typeface="Calibri" panose="020F0502020204030204" pitchFamily="34" charset="0"/>
              </a:rPr>
              <a:t>ετών </a:t>
            </a:r>
          </a:p>
          <a:p>
            <a:pPr>
              <a:lnSpc>
                <a:spcPct val="130000"/>
              </a:lnSpc>
            </a:pPr>
            <a:r>
              <a:rPr lang="el-GR" sz="2800" dirty="0" smtClean="0">
                <a:latin typeface="Calibri" panose="020F0502020204030204" pitchFamily="34" charset="0"/>
                <a:cs typeface="Calibri" panose="020F0502020204030204" pitchFamily="34" charset="0"/>
              </a:rPr>
              <a:t>Περίπου </a:t>
            </a:r>
            <a:r>
              <a:rPr lang="el-GR" sz="2800" dirty="0">
                <a:latin typeface="Calibri" panose="020F0502020204030204" pitchFamily="34" charset="0"/>
                <a:cs typeface="Calibri" panose="020F0502020204030204" pitchFamily="34" charset="0"/>
              </a:rPr>
              <a:t>το</a:t>
            </a:r>
            <a:r>
              <a:rPr lang="el-GR" sz="2800" dirty="0">
                <a:solidFill>
                  <a:srgbClr val="FF0000"/>
                </a:solidFill>
                <a:latin typeface="Calibri" panose="020F0502020204030204" pitchFamily="34" charset="0"/>
                <a:cs typeface="Calibri" panose="020F0502020204030204" pitchFamily="34" charset="0"/>
              </a:rPr>
              <a:t> </a:t>
            </a:r>
            <a:r>
              <a:rPr lang="el-GR" sz="2800" b="1" dirty="0">
                <a:solidFill>
                  <a:srgbClr val="FF0000"/>
                </a:solidFill>
                <a:latin typeface="Calibri" panose="020F0502020204030204" pitchFamily="34" charset="0"/>
                <a:cs typeface="Calibri" panose="020F0502020204030204" pitchFamily="34" charset="0"/>
              </a:rPr>
              <a:t>60%</a:t>
            </a:r>
            <a:r>
              <a:rPr lang="el-GR" sz="2800" dirty="0">
                <a:solidFill>
                  <a:srgbClr val="FF0000"/>
                </a:solidFill>
                <a:latin typeface="Calibri" panose="020F0502020204030204" pitchFamily="34" charset="0"/>
                <a:cs typeface="Calibri" panose="020F0502020204030204" pitchFamily="34" charset="0"/>
              </a:rPr>
              <a:t> </a:t>
            </a:r>
            <a:r>
              <a:rPr lang="el-GR" sz="2800" dirty="0">
                <a:latin typeface="Calibri" panose="020F0502020204030204" pitchFamily="34" charset="0"/>
                <a:cs typeface="Calibri" panose="020F0502020204030204" pitchFamily="34" charset="0"/>
              </a:rPr>
              <a:t>των παιδιών διαγιγνώσκονται πριν την ηλικία των </a:t>
            </a:r>
            <a:r>
              <a:rPr lang="el-GR" sz="2800" dirty="0" smtClean="0">
                <a:latin typeface="Calibri" panose="020F0502020204030204" pitchFamily="34" charset="0"/>
                <a:cs typeface="Calibri" panose="020F0502020204030204" pitchFamily="34" charset="0"/>
              </a:rPr>
              <a:t>έξι (6) </a:t>
            </a:r>
            <a:r>
              <a:rPr lang="el-GR" sz="2800" dirty="0">
                <a:latin typeface="Calibri" panose="020F0502020204030204" pitchFamily="34" charset="0"/>
                <a:cs typeface="Calibri" panose="020F0502020204030204" pitchFamily="34" charset="0"/>
              </a:rPr>
              <a:t>ετών, ενώ η επίπτωση για παιδιά κάτω των </a:t>
            </a:r>
            <a:r>
              <a:rPr lang="el-GR" sz="2800" dirty="0" smtClean="0">
                <a:latin typeface="Calibri" panose="020F0502020204030204" pitchFamily="34" charset="0"/>
                <a:cs typeface="Calibri" panose="020F0502020204030204" pitchFamily="34" charset="0"/>
              </a:rPr>
              <a:t>δυο (2) </a:t>
            </a:r>
            <a:r>
              <a:rPr lang="el-GR" sz="2800" dirty="0">
                <a:latin typeface="Calibri" panose="020F0502020204030204" pitchFamily="34" charset="0"/>
                <a:cs typeface="Calibri" panose="020F0502020204030204" pitchFamily="34" charset="0"/>
              </a:rPr>
              <a:t>ετών είναι </a:t>
            </a:r>
            <a:r>
              <a:rPr lang="el-GR" sz="2800" dirty="0" smtClean="0">
                <a:latin typeface="Calibri" panose="020F0502020204030204" pitchFamily="34" charset="0"/>
                <a:cs typeface="Calibri" panose="020F0502020204030204" pitchFamily="34" charset="0"/>
              </a:rPr>
              <a:t>αμελητέα.</a:t>
            </a:r>
            <a:endParaRPr lang="el-GR"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680352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116632"/>
            <a:ext cx="8229600" cy="936104"/>
          </a:xfrm>
        </p:spPr>
        <p:txBody>
          <a:bodyPr>
            <a:normAutofit fontScale="90000"/>
          </a:bodyPr>
          <a:lstStyle/>
          <a:p>
            <a:r>
              <a:rPr lang="el-GR" b="1" dirty="0">
                <a:solidFill>
                  <a:schemeClr val="accent6">
                    <a:lumMod val="75000"/>
                  </a:schemeClr>
                </a:solidFill>
                <a:effectLst>
                  <a:outerShdw blurRad="38100" dist="38100" dir="2700000" algn="tl">
                    <a:srgbClr val="000000">
                      <a:alpha val="43137"/>
                    </a:srgbClr>
                  </a:outerShdw>
                </a:effectLst>
              </a:rPr>
              <a:t>Αλλεργική </a:t>
            </a:r>
            <a:r>
              <a:rPr lang="el-GR" b="1" dirty="0" smtClean="0">
                <a:solidFill>
                  <a:schemeClr val="accent6">
                    <a:lumMod val="75000"/>
                  </a:schemeClr>
                </a:solidFill>
                <a:effectLst>
                  <a:outerShdw blurRad="38100" dist="38100" dir="2700000" algn="tl">
                    <a:srgbClr val="000000">
                      <a:alpha val="43137"/>
                    </a:srgbClr>
                  </a:outerShdw>
                </a:effectLst>
              </a:rPr>
              <a:t>Ρινίτιδα &amp; Συμπτώματα</a:t>
            </a:r>
            <a:endParaRPr lang="el-GR" b="1" dirty="0">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a:xfrm>
            <a:off x="395536" y="1268760"/>
            <a:ext cx="8507288" cy="5040560"/>
          </a:xfrm>
        </p:spPr>
        <p:txBody>
          <a:bodyPr>
            <a:noAutofit/>
          </a:bodyPr>
          <a:lstStyle/>
          <a:p>
            <a:pPr marL="0" indent="0">
              <a:buNone/>
            </a:pPr>
            <a:r>
              <a:rPr lang="el-GR" sz="2800" dirty="0">
                <a:latin typeface="Calibri" panose="020F0502020204030204" pitchFamily="34" charset="0"/>
                <a:cs typeface="Calibri" panose="020F0502020204030204" pitchFamily="34" charset="0"/>
              </a:rPr>
              <a:t>Κλασσικά συμπτώματα αλλεργικής ρινίτιδας είναι </a:t>
            </a:r>
            <a:endParaRPr lang="el-GR" sz="2800" dirty="0" smtClean="0">
              <a:latin typeface="Calibri" panose="020F0502020204030204" pitchFamily="34" charset="0"/>
              <a:cs typeface="Calibri" panose="020F0502020204030204" pitchFamily="34" charset="0"/>
            </a:endParaRPr>
          </a:p>
          <a:p>
            <a:r>
              <a:rPr lang="el-GR" sz="2800" dirty="0" smtClean="0">
                <a:latin typeface="Calibri" panose="020F0502020204030204" pitchFamily="34" charset="0"/>
                <a:cs typeface="Calibri" panose="020F0502020204030204" pitchFamily="34" charset="0"/>
              </a:rPr>
              <a:t>η </a:t>
            </a:r>
            <a:r>
              <a:rPr lang="el-GR" sz="2800" dirty="0">
                <a:latin typeface="Calibri" panose="020F0502020204030204" pitchFamily="34" charset="0"/>
                <a:cs typeface="Calibri" panose="020F0502020204030204" pitchFamily="34" charset="0"/>
              </a:rPr>
              <a:t>διαλείπουσα συμφόρηση, </a:t>
            </a:r>
            <a:endParaRPr lang="el-GR" sz="2800" dirty="0" smtClean="0">
              <a:latin typeface="Calibri" panose="020F0502020204030204" pitchFamily="34" charset="0"/>
              <a:cs typeface="Calibri" panose="020F0502020204030204" pitchFamily="34" charset="0"/>
            </a:endParaRPr>
          </a:p>
          <a:p>
            <a:r>
              <a:rPr lang="el-GR" sz="2800" dirty="0" smtClean="0">
                <a:latin typeface="Calibri" panose="020F0502020204030204" pitchFamily="34" charset="0"/>
                <a:cs typeface="Calibri" panose="020F0502020204030204" pitchFamily="34" charset="0"/>
              </a:rPr>
              <a:t>η </a:t>
            </a:r>
            <a:r>
              <a:rPr lang="el-GR" sz="2800" dirty="0">
                <a:latin typeface="Calibri" panose="020F0502020204030204" pitchFamily="34" charset="0"/>
                <a:cs typeface="Calibri" panose="020F0502020204030204" pitchFamily="34" charset="0"/>
              </a:rPr>
              <a:t>καταρροή (πρόσθια ή οπίσθια), </a:t>
            </a:r>
            <a:endParaRPr lang="el-GR" sz="2800" dirty="0" smtClean="0">
              <a:latin typeface="Calibri" panose="020F0502020204030204" pitchFamily="34" charset="0"/>
              <a:cs typeface="Calibri" panose="020F0502020204030204" pitchFamily="34" charset="0"/>
            </a:endParaRPr>
          </a:p>
          <a:p>
            <a:r>
              <a:rPr lang="el-GR" sz="2800" dirty="0" smtClean="0">
                <a:latin typeface="Calibri" panose="020F0502020204030204" pitchFamily="34" charset="0"/>
                <a:cs typeface="Calibri" panose="020F0502020204030204" pitchFamily="34" charset="0"/>
              </a:rPr>
              <a:t>οι πταρμοί </a:t>
            </a:r>
            <a:r>
              <a:rPr lang="el-GR" sz="2800" dirty="0">
                <a:latin typeface="Calibri" panose="020F0502020204030204" pitchFamily="34" charset="0"/>
                <a:cs typeface="Calibri" panose="020F0502020204030204" pitchFamily="34" charset="0"/>
              </a:rPr>
              <a:t>και </a:t>
            </a:r>
            <a:endParaRPr lang="el-GR" sz="2800" dirty="0" smtClean="0">
              <a:latin typeface="Calibri" panose="020F0502020204030204" pitchFamily="34" charset="0"/>
              <a:cs typeface="Calibri" panose="020F0502020204030204" pitchFamily="34" charset="0"/>
            </a:endParaRPr>
          </a:p>
          <a:p>
            <a:r>
              <a:rPr lang="el-GR" sz="2800" dirty="0" smtClean="0">
                <a:latin typeface="Calibri" panose="020F0502020204030204" pitchFamily="34" charset="0"/>
                <a:cs typeface="Calibri" panose="020F0502020204030204" pitchFamily="34" charset="0"/>
              </a:rPr>
              <a:t>ο </a:t>
            </a:r>
            <a:r>
              <a:rPr lang="el-GR" sz="2800" dirty="0">
                <a:latin typeface="Calibri" panose="020F0502020204030204" pitchFamily="34" charset="0"/>
                <a:cs typeface="Calibri" panose="020F0502020204030204" pitchFamily="34" charset="0"/>
              </a:rPr>
              <a:t>ρινικός κνησμός. </a:t>
            </a:r>
            <a:endParaRPr lang="el-GR" sz="2800" dirty="0" smtClean="0">
              <a:latin typeface="Calibri" panose="020F0502020204030204" pitchFamily="34" charset="0"/>
              <a:cs typeface="Calibri" panose="020F0502020204030204" pitchFamily="34" charset="0"/>
            </a:endParaRPr>
          </a:p>
          <a:p>
            <a:pPr marL="0" indent="0">
              <a:buNone/>
            </a:pPr>
            <a:endParaRPr lang="el-GR" sz="2800" dirty="0" smtClean="0">
              <a:latin typeface="Calibri" panose="020F0502020204030204" pitchFamily="34" charset="0"/>
              <a:cs typeface="Calibri" panose="020F0502020204030204" pitchFamily="34" charset="0"/>
            </a:endParaRPr>
          </a:p>
          <a:p>
            <a:pPr marL="0" indent="0">
              <a:buNone/>
            </a:pPr>
            <a:r>
              <a:rPr lang="el-GR" sz="2800" dirty="0" smtClean="0">
                <a:latin typeface="Calibri" panose="020F0502020204030204" pitchFamily="34" charset="0"/>
                <a:cs typeface="Calibri" panose="020F0502020204030204" pitchFamily="34" charset="0"/>
              </a:rPr>
              <a:t>Όλα </a:t>
            </a:r>
            <a:r>
              <a:rPr lang="el-GR" sz="2800" dirty="0">
                <a:latin typeface="Calibri" panose="020F0502020204030204" pitchFamily="34" charset="0"/>
                <a:cs typeface="Calibri" panose="020F0502020204030204" pitchFamily="34" charset="0"/>
              </a:rPr>
              <a:t>αυτά εμφανίζονται χαρακτηριστικά μετά την έκθεση σε ένα αλλεργιογόνο. </a:t>
            </a:r>
            <a:endParaRPr lang="el-GR" sz="2800" dirty="0" smtClean="0">
              <a:latin typeface="Calibri" panose="020F0502020204030204" pitchFamily="34" charset="0"/>
              <a:cs typeface="Calibri" panose="020F0502020204030204" pitchFamily="34" charset="0"/>
            </a:endParaRPr>
          </a:p>
          <a:p>
            <a:pPr marL="0" indent="0">
              <a:buNone/>
            </a:pPr>
            <a:r>
              <a:rPr lang="el-GR" sz="2800" dirty="0" smtClean="0">
                <a:latin typeface="Calibri" panose="020F0502020204030204" pitchFamily="34" charset="0"/>
                <a:cs typeface="Calibri" panose="020F0502020204030204" pitchFamily="34" charset="0"/>
              </a:rPr>
              <a:t>Κλασσικό </a:t>
            </a:r>
            <a:r>
              <a:rPr lang="el-GR" sz="2800" dirty="0">
                <a:latin typeface="Calibri" panose="020F0502020204030204" pitchFamily="34" charset="0"/>
                <a:cs typeface="Calibri" panose="020F0502020204030204" pitchFamily="34" charset="0"/>
              </a:rPr>
              <a:t>σημείο αλλεργικής ρινίτιδας αποτελούν επίσης οι μαύροι κύκλοι στα κάτω βλέφαρα (</a:t>
            </a:r>
            <a:r>
              <a:rPr lang="en-US" sz="2800" i="1" dirty="0">
                <a:latin typeface="Calibri" panose="020F0502020204030204" pitchFamily="34" charset="0"/>
                <a:cs typeface="Calibri" panose="020F0502020204030204" pitchFamily="34" charset="0"/>
              </a:rPr>
              <a:t>allergic shiners</a:t>
            </a:r>
            <a:r>
              <a:rPr lang="el-GR" sz="28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0555756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030288" y="1304925"/>
            <a:ext cx="6877050" cy="4392613"/>
          </a:xfrm>
          <a:prstGeom prst="rect">
            <a:avLst/>
          </a:prstGeom>
          <a:noFill/>
          <a:ln w="9525">
            <a:noFill/>
            <a:miter lim="800000"/>
            <a:headEnd/>
            <a:tailEnd/>
          </a:ln>
        </p:spPr>
      </p:pic>
      <p:sp>
        <p:nvSpPr>
          <p:cNvPr id="27651" name="Rectangle 3"/>
          <p:cNvSpPr>
            <a:spLocks noChangeArrowheads="1"/>
          </p:cNvSpPr>
          <p:nvPr/>
        </p:nvSpPr>
        <p:spPr bwMode="auto">
          <a:xfrm>
            <a:off x="3561154" y="2978150"/>
            <a:ext cx="1967717" cy="1074653"/>
          </a:xfrm>
          <a:prstGeom prst="rect">
            <a:avLst/>
          </a:prstGeom>
          <a:noFill/>
          <a:ln w="12700">
            <a:noFill/>
            <a:miter lim="800000"/>
            <a:headEnd/>
            <a:tailEnd/>
          </a:ln>
        </p:spPr>
        <p:txBody>
          <a:bodyPr wrap="none" lIns="90487" tIns="44450" rIns="90487" bIns="44450">
            <a:spAutoFit/>
          </a:bodyPr>
          <a:lstStyle/>
          <a:p>
            <a:pPr algn="ctr" eaLnBrk="0" hangingPunct="0"/>
            <a:r>
              <a:rPr lang="it-IT" altLang="it-IT" sz="3200" b="1" dirty="0">
                <a:solidFill>
                  <a:srgbClr val="000099"/>
                </a:solidFill>
              </a:rPr>
              <a:t>A</a:t>
            </a:r>
            <a:r>
              <a:rPr lang="el-GR" altLang="it-IT" sz="3200" b="1" dirty="0" err="1">
                <a:solidFill>
                  <a:srgbClr val="000099"/>
                </a:solidFill>
              </a:rPr>
              <a:t>λλεργική</a:t>
            </a:r>
            <a:endParaRPr lang="it-IT" altLang="it-IT" sz="3200" b="1" dirty="0">
              <a:solidFill>
                <a:srgbClr val="000099"/>
              </a:solidFill>
            </a:endParaRPr>
          </a:p>
          <a:p>
            <a:pPr algn="ctr" eaLnBrk="0" hangingPunct="0"/>
            <a:r>
              <a:rPr lang="el-GR" altLang="it-IT" sz="3200" b="1" dirty="0" err="1">
                <a:solidFill>
                  <a:srgbClr val="000099"/>
                </a:solidFill>
              </a:rPr>
              <a:t>Ρινίτ</a:t>
            </a:r>
            <a:r>
              <a:rPr lang="it-IT" altLang="it-IT" sz="3200" b="1" dirty="0">
                <a:solidFill>
                  <a:srgbClr val="000099"/>
                </a:solidFill>
              </a:rPr>
              <a:t>ι</a:t>
            </a:r>
            <a:r>
              <a:rPr lang="el-GR" altLang="it-IT" sz="3200" b="1" dirty="0">
                <a:solidFill>
                  <a:srgbClr val="000099"/>
                </a:solidFill>
              </a:rPr>
              <a:t>δα</a:t>
            </a:r>
            <a:endParaRPr lang="it-IT" altLang="it-IT" sz="3200" b="1" dirty="0">
              <a:solidFill>
                <a:srgbClr val="000099"/>
              </a:solidFill>
            </a:endParaRPr>
          </a:p>
        </p:txBody>
      </p:sp>
      <p:sp>
        <p:nvSpPr>
          <p:cNvPr id="27652" name="Rectangle 4"/>
          <p:cNvSpPr>
            <a:spLocks noChangeArrowheads="1"/>
          </p:cNvSpPr>
          <p:nvPr/>
        </p:nvSpPr>
        <p:spPr bwMode="auto">
          <a:xfrm>
            <a:off x="3397250" y="1879600"/>
            <a:ext cx="2474913" cy="638175"/>
          </a:xfrm>
          <a:prstGeom prst="rect">
            <a:avLst/>
          </a:prstGeom>
          <a:noFill/>
          <a:ln w="12700">
            <a:noFill/>
            <a:miter lim="800000"/>
            <a:headEnd/>
            <a:tailEnd/>
          </a:ln>
        </p:spPr>
        <p:txBody>
          <a:bodyPr wrap="none" lIns="90487" tIns="44450" rIns="90487" bIns="44450">
            <a:spAutoFit/>
          </a:bodyPr>
          <a:lstStyle/>
          <a:p>
            <a:pPr algn="ctr" eaLnBrk="0" hangingPunct="0"/>
            <a:r>
              <a:rPr lang="el-GR" altLang="it-IT" b="1" dirty="0"/>
              <a:t>Λοιμώξεις ανώτερου </a:t>
            </a:r>
          </a:p>
          <a:p>
            <a:pPr algn="ctr" eaLnBrk="0" hangingPunct="0"/>
            <a:r>
              <a:rPr lang="el-GR" altLang="it-IT" b="1" dirty="0"/>
              <a:t>αναπνευστικού</a:t>
            </a:r>
            <a:endParaRPr lang="it-IT" altLang="it-IT" b="1" dirty="0"/>
          </a:p>
        </p:txBody>
      </p:sp>
      <p:sp>
        <p:nvSpPr>
          <p:cNvPr id="27653" name="Rectangle 5"/>
          <p:cNvSpPr>
            <a:spLocks noChangeArrowheads="1"/>
          </p:cNvSpPr>
          <p:nvPr/>
        </p:nvSpPr>
        <p:spPr bwMode="auto">
          <a:xfrm>
            <a:off x="5934075" y="3257550"/>
            <a:ext cx="1425575" cy="638175"/>
          </a:xfrm>
          <a:prstGeom prst="rect">
            <a:avLst/>
          </a:prstGeom>
          <a:noFill/>
          <a:ln w="12700">
            <a:noFill/>
            <a:miter lim="800000"/>
            <a:headEnd/>
            <a:tailEnd/>
          </a:ln>
        </p:spPr>
        <p:txBody>
          <a:bodyPr wrap="none" lIns="90487" tIns="44450" rIns="90487" bIns="44450">
            <a:spAutoFit/>
          </a:bodyPr>
          <a:lstStyle/>
          <a:p>
            <a:pPr algn="ctr" eaLnBrk="0" hangingPunct="0"/>
            <a:r>
              <a:rPr lang="el-GR" altLang="it-IT" b="1" dirty="0"/>
              <a:t>Ρινικοί</a:t>
            </a:r>
            <a:endParaRPr lang="it-IT" altLang="it-IT" b="1" dirty="0"/>
          </a:p>
          <a:p>
            <a:pPr algn="ctr" eaLnBrk="0" hangingPunct="0"/>
            <a:r>
              <a:rPr lang="el-GR" altLang="it-IT" b="1" dirty="0"/>
              <a:t>Πολύποδες</a:t>
            </a:r>
            <a:endParaRPr lang="it-IT" altLang="it-IT" b="1" dirty="0"/>
          </a:p>
        </p:txBody>
      </p:sp>
      <p:sp>
        <p:nvSpPr>
          <p:cNvPr id="27654" name="Rectangle 6"/>
          <p:cNvSpPr>
            <a:spLocks noChangeArrowheads="1"/>
          </p:cNvSpPr>
          <p:nvPr/>
        </p:nvSpPr>
        <p:spPr bwMode="auto">
          <a:xfrm>
            <a:off x="4838255" y="4468813"/>
            <a:ext cx="1464566" cy="705321"/>
          </a:xfrm>
          <a:prstGeom prst="rect">
            <a:avLst/>
          </a:prstGeom>
          <a:noFill/>
          <a:ln w="12700">
            <a:noFill/>
            <a:miter lim="800000"/>
            <a:headEnd/>
            <a:tailEnd/>
          </a:ln>
        </p:spPr>
        <p:txBody>
          <a:bodyPr wrap="none" lIns="90487" tIns="44450" rIns="90487" bIns="44450">
            <a:spAutoFit/>
          </a:bodyPr>
          <a:lstStyle/>
          <a:p>
            <a:pPr algn="ctr" eaLnBrk="0" hangingPunct="0"/>
            <a:r>
              <a:rPr lang="it-IT" altLang="it-IT" sz="2000" b="1" dirty="0"/>
              <a:t>Π</a:t>
            </a:r>
            <a:r>
              <a:rPr lang="el-GR" altLang="it-IT" sz="2000" b="1" dirty="0" err="1"/>
              <a:t>αραρριν</a:t>
            </a:r>
            <a:r>
              <a:rPr lang="it-IT" altLang="it-IT" sz="2000" b="1" dirty="0"/>
              <a:t>ο</a:t>
            </a:r>
            <a:r>
              <a:rPr lang="el-GR" altLang="it-IT" sz="2000" b="1" dirty="0"/>
              <a:t>-</a:t>
            </a:r>
          </a:p>
          <a:p>
            <a:pPr algn="ctr" eaLnBrk="0" hangingPunct="0"/>
            <a:r>
              <a:rPr lang="el-GR" altLang="it-IT" sz="2000" b="1" dirty="0"/>
              <a:t>κολπίτιδα</a:t>
            </a:r>
            <a:endParaRPr lang="it-IT" altLang="it-IT" sz="2000" b="1" dirty="0"/>
          </a:p>
        </p:txBody>
      </p:sp>
      <p:sp>
        <p:nvSpPr>
          <p:cNvPr id="27655" name="Rectangle 7"/>
          <p:cNvSpPr>
            <a:spLocks noChangeArrowheads="1"/>
          </p:cNvSpPr>
          <p:nvPr/>
        </p:nvSpPr>
        <p:spPr bwMode="auto">
          <a:xfrm>
            <a:off x="3040255" y="4651375"/>
            <a:ext cx="912428" cy="397545"/>
          </a:xfrm>
          <a:prstGeom prst="rect">
            <a:avLst/>
          </a:prstGeom>
          <a:noFill/>
          <a:ln w="12700">
            <a:noFill/>
            <a:miter lim="800000"/>
            <a:headEnd/>
            <a:tailEnd/>
          </a:ln>
        </p:spPr>
        <p:txBody>
          <a:bodyPr wrap="none" lIns="90487" tIns="44450" rIns="90487" bIns="44450">
            <a:spAutoFit/>
          </a:bodyPr>
          <a:lstStyle/>
          <a:p>
            <a:pPr algn="ctr" eaLnBrk="0" hangingPunct="0"/>
            <a:r>
              <a:rPr lang="el-GR" altLang="it-IT" sz="2000" b="1" dirty="0"/>
              <a:t>Ά</a:t>
            </a:r>
            <a:r>
              <a:rPr lang="it-IT" altLang="it-IT" sz="2000" b="1" dirty="0"/>
              <a:t>σ</a:t>
            </a:r>
            <a:r>
              <a:rPr lang="el-GR" altLang="it-IT" sz="2000" b="1" dirty="0" err="1"/>
              <a:t>θμα</a:t>
            </a:r>
            <a:endParaRPr lang="it-IT" altLang="it-IT" sz="2000" b="1" dirty="0"/>
          </a:p>
        </p:txBody>
      </p:sp>
      <p:sp>
        <p:nvSpPr>
          <p:cNvPr id="27656" name="Rectangle 8"/>
          <p:cNvSpPr>
            <a:spLocks noChangeArrowheads="1"/>
          </p:cNvSpPr>
          <p:nvPr/>
        </p:nvSpPr>
        <p:spPr bwMode="auto">
          <a:xfrm>
            <a:off x="1965325" y="3257550"/>
            <a:ext cx="973138" cy="638175"/>
          </a:xfrm>
          <a:prstGeom prst="rect">
            <a:avLst/>
          </a:prstGeom>
          <a:noFill/>
          <a:ln w="12700">
            <a:noFill/>
            <a:miter lim="800000"/>
            <a:headEnd/>
            <a:tailEnd/>
          </a:ln>
        </p:spPr>
        <p:txBody>
          <a:bodyPr wrap="none" lIns="90487" tIns="44450" rIns="90487" bIns="44450">
            <a:spAutoFit/>
          </a:bodyPr>
          <a:lstStyle/>
          <a:p>
            <a:pPr algn="ctr" eaLnBrk="0" hangingPunct="0"/>
            <a:r>
              <a:rPr lang="el-GR" altLang="it-IT" b="1" dirty="0"/>
              <a:t>Μέση</a:t>
            </a:r>
          </a:p>
          <a:p>
            <a:pPr algn="ctr" eaLnBrk="0" hangingPunct="0"/>
            <a:r>
              <a:rPr lang="el-GR" altLang="it-IT" b="1" dirty="0" err="1"/>
              <a:t>Ωτί</a:t>
            </a:r>
            <a:r>
              <a:rPr lang="it-IT" altLang="it-IT" b="1" dirty="0"/>
              <a:t>τ</a:t>
            </a:r>
            <a:r>
              <a:rPr lang="el-GR" altLang="it-IT" b="1" dirty="0" err="1"/>
              <a:t>ιδα</a:t>
            </a:r>
            <a:endParaRPr lang="it-IT" altLang="it-IT" b="1" dirty="0"/>
          </a:p>
        </p:txBody>
      </p:sp>
      <p:sp>
        <p:nvSpPr>
          <p:cNvPr id="269321" name="Rectangle 9"/>
          <p:cNvSpPr>
            <a:spLocks noChangeArrowheads="1"/>
          </p:cNvSpPr>
          <p:nvPr/>
        </p:nvSpPr>
        <p:spPr bwMode="auto">
          <a:xfrm>
            <a:off x="-180528" y="188640"/>
            <a:ext cx="9540552" cy="705321"/>
          </a:xfrm>
          <a:prstGeom prst="rect">
            <a:avLst/>
          </a:prstGeom>
          <a:noFill/>
          <a:ln w="12700">
            <a:noFill/>
            <a:miter lim="800000"/>
            <a:headEnd/>
            <a:tailEnd/>
          </a:ln>
          <a:effectLst>
            <a:outerShdw dist="17961" dir="2700000" algn="ctr" rotWithShape="0">
              <a:srgbClr val="000066"/>
            </a:outerShdw>
          </a:effectLst>
        </p:spPr>
        <p:txBody>
          <a:bodyPr wrap="square" lIns="90487" tIns="44450" rIns="90487" bIns="44450">
            <a:spAutoFit/>
          </a:bodyPr>
          <a:lstStyle/>
          <a:p>
            <a:pPr algn="ctr" eaLnBrk="0" hangingPunct="0"/>
            <a:r>
              <a:rPr lang="el-GR" altLang="it-IT" sz="4000" b="1" dirty="0">
                <a:solidFill>
                  <a:schemeClr val="accent6">
                    <a:lumMod val="75000"/>
                  </a:schemeClr>
                </a:solidFill>
                <a:latin typeface="Calibri" pitchFamily="34" charset="0"/>
                <a:ea typeface="Calibri" pitchFamily="34" charset="0"/>
                <a:cs typeface="Calibri" pitchFamily="34" charset="0"/>
              </a:rPr>
              <a:t>Συνυπάρχουσες παθολογικές καταστάσεις</a:t>
            </a:r>
            <a:endParaRPr lang="it-IT" altLang="it-IT" sz="4000" b="1" dirty="0">
              <a:solidFill>
                <a:schemeClr val="accent6">
                  <a:lumMod val="75000"/>
                </a:schemeClr>
              </a:solidFill>
              <a:latin typeface="Calibri" pitchFamily="34" charset="0"/>
              <a:ea typeface="Calibri" pitchFamily="34" charset="0"/>
              <a:cs typeface="Calibri" pitchFamily="34" charset="0"/>
            </a:endParaRPr>
          </a:p>
        </p:txBody>
      </p:sp>
      <p:sp>
        <p:nvSpPr>
          <p:cNvPr id="269322" name="Rectangle 10"/>
          <p:cNvSpPr>
            <a:spLocks noChangeArrowheads="1"/>
          </p:cNvSpPr>
          <p:nvPr/>
        </p:nvSpPr>
        <p:spPr bwMode="auto">
          <a:xfrm>
            <a:off x="381000" y="5410200"/>
            <a:ext cx="8421688" cy="377825"/>
          </a:xfrm>
          <a:prstGeom prst="rect">
            <a:avLst/>
          </a:prstGeom>
          <a:noFill/>
          <a:ln w="12700">
            <a:noFill/>
            <a:miter lim="800000"/>
            <a:headEnd/>
            <a:tailEnd/>
          </a:ln>
          <a:effectLst/>
        </p:spPr>
        <p:txBody>
          <a:bodyPr lIns="90487" tIns="44450" rIns="90487" bIns="44450">
            <a:spAutoFit/>
          </a:bodyPr>
          <a:lstStyle/>
          <a:p>
            <a:pPr algn="just" eaLnBrk="0" hangingPunct="0">
              <a:defRPr/>
            </a:pPr>
            <a:r>
              <a:rPr lang="el-GR" altLang="it-IT" sz="1900" b="1">
                <a:solidFill>
                  <a:schemeClr val="tx2"/>
                </a:solidFill>
                <a:effectLst>
                  <a:outerShdw blurRad="38100" dist="38100" dir="2700000" algn="tl">
                    <a:srgbClr val="FFFFFF"/>
                  </a:outerShdw>
                </a:effectLst>
                <a:latin typeface="Myriad Roman" charset="0"/>
              </a:rPr>
              <a:t>.</a:t>
            </a:r>
            <a:endParaRPr lang="it-IT" altLang="it-IT" sz="1900" b="1" i="1">
              <a:solidFill>
                <a:schemeClr val="tx2"/>
              </a:solidFill>
              <a:effectLst>
                <a:outerShdw blurRad="38100" dist="38100" dir="2700000" algn="tl">
                  <a:srgbClr val="FFFFFF"/>
                </a:outerShdw>
              </a:effectLst>
              <a:latin typeface="Myriad Roman" charset="0"/>
            </a:endParaRPr>
          </a:p>
        </p:txBody>
      </p:sp>
      <p:sp>
        <p:nvSpPr>
          <p:cNvPr id="269323" name="Text Box 11"/>
          <p:cNvSpPr txBox="1">
            <a:spLocks noChangeArrowheads="1"/>
          </p:cNvSpPr>
          <p:nvPr/>
        </p:nvSpPr>
        <p:spPr bwMode="auto">
          <a:xfrm>
            <a:off x="3131840" y="6491974"/>
            <a:ext cx="5904656" cy="230832"/>
          </a:xfrm>
          <a:prstGeom prst="rect">
            <a:avLst/>
          </a:prstGeom>
          <a:noFill/>
          <a:ln w="9525">
            <a:noFill/>
            <a:miter lim="800000"/>
            <a:headEnd/>
            <a:tailEnd/>
          </a:ln>
          <a:effectLst/>
        </p:spPr>
        <p:txBody>
          <a:bodyPr wrap="square">
            <a:spAutoFit/>
          </a:bodyPr>
          <a:lstStyle/>
          <a:p>
            <a:pPr algn="r" eaLnBrk="0" hangingPunct="0">
              <a:defRPr/>
            </a:pPr>
            <a:r>
              <a:rPr lang="it-IT" altLang="it-IT" sz="900" b="1" dirty="0">
                <a:solidFill>
                  <a:schemeClr val="tx2"/>
                </a:solidFill>
                <a:effectLst>
                  <a:outerShdw blurRad="38100" dist="38100" dir="2700000" algn="tl">
                    <a:srgbClr val="FFFFFF"/>
                  </a:outerShdw>
                </a:effectLst>
                <a:latin typeface="Myriad Roman" charset="0"/>
              </a:rPr>
              <a:t>Adapted from Spector SL. </a:t>
            </a:r>
            <a:r>
              <a:rPr lang="it-IT" altLang="it-IT" sz="900" b="1" i="1" dirty="0">
                <a:solidFill>
                  <a:schemeClr val="tx2"/>
                </a:solidFill>
                <a:effectLst>
                  <a:outerShdw blurRad="38100" dist="38100" dir="2700000" algn="tl">
                    <a:srgbClr val="FFFFFF"/>
                  </a:outerShdw>
                </a:effectLst>
                <a:latin typeface="Myriad Roman" charset="0"/>
              </a:rPr>
              <a:t>J Allergy Clin Immunol</a:t>
            </a:r>
            <a:r>
              <a:rPr lang="it-IT" altLang="it-IT" sz="900" b="1" dirty="0">
                <a:solidFill>
                  <a:schemeClr val="tx2"/>
                </a:solidFill>
                <a:effectLst>
                  <a:outerShdw blurRad="38100" dist="38100" dir="2700000" algn="tl">
                    <a:srgbClr val="FFFFFF"/>
                  </a:outerShdw>
                </a:effectLst>
                <a:latin typeface="Myriad Roman" charset="0"/>
              </a:rPr>
              <a:t>, 1</a:t>
            </a:r>
            <a:r>
              <a:rPr lang="el-GR" altLang="it-IT" sz="900" b="1" dirty="0">
                <a:solidFill>
                  <a:schemeClr val="tx2"/>
                </a:solidFill>
                <a:effectLst>
                  <a:outerShdw blurRad="38100" dist="38100" dir="2700000" algn="tl">
                    <a:srgbClr val="FFFFFF"/>
                  </a:outerShdw>
                </a:effectLst>
                <a:latin typeface="Myriad Roman" charset="0"/>
              </a:rPr>
              <a:t>2001</a:t>
            </a:r>
            <a:r>
              <a:rPr lang="it-IT" altLang="it-IT" sz="900" dirty="0">
                <a:solidFill>
                  <a:schemeClr val="tx2"/>
                </a:solidFill>
                <a:effectLst>
                  <a:outerShdw blurRad="38100" dist="38100" dir="2700000" algn="tl">
                    <a:srgbClr val="FFFFFF"/>
                  </a:outerShdw>
                </a:effectLst>
                <a:latin typeface="Book Antiqua" pitchFamily="18" charset="0"/>
              </a:rPr>
              <a:t>.</a:t>
            </a:r>
            <a:endParaRPr lang="en-US" sz="900" dirty="0">
              <a:solidFill>
                <a:schemeClr val="tx2"/>
              </a:solidFill>
              <a:effectLst>
                <a:outerShdw blurRad="38100" dist="38100" dir="2700000" algn="tl">
                  <a:srgbClr val="FFFFFF"/>
                </a:outerShdw>
              </a:effectLst>
              <a:latin typeface="Book Antiqua" pitchFamily="18"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36104"/>
          </a:xfrm>
        </p:spPr>
        <p:txBody>
          <a:bodyPr>
            <a:normAutofit/>
          </a:bodyPr>
          <a:lstStyle/>
          <a:p>
            <a:pPr fontAlgn="auto">
              <a:spcAft>
                <a:spcPts val="0"/>
              </a:spcAft>
              <a:defRPr/>
            </a:pPr>
            <a:r>
              <a:rPr lang="el-GR" sz="4000" b="1" dirty="0" smtClean="0">
                <a:solidFill>
                  <a:schemeClr val="accent6">
                    <a:lumMod val="75000"/>
                  </a:schemeClr>
                </a:solidFill>
              </a:rPr>
              <a:t>Αλλεργία</a:t>
            </a:r>
            <a:endParaRPr lang="el-GR" sz="4000" b="1" dirty="0">
              <a:solidFill>
                <a:schemeClr val="accent6">
                  <a:lumMod val="75000"/>
                </a:schemeClr>
              </a:solidFill>
            </a:endParaRPr>
          </a:p>
        </p:txBody>
      </p:sp>
      <p:sp>
        <p:nvSpPr>
          <p:cNvPr id="5" name="Content Placeholder 4"/>
          <p:cNvSpPr>
            <a:spLocks noGrp="1"/>
          </p:cNvSpPr>
          <p:nvPr>
            <p:ph idx="1"/>
          </p:nvPr>
        </p:nvSpPr>
        <p:spPr>
          <a:xfrm>
            <a:off x="107504" y="1412776"/>
            <a:ext cx="5400600" cy="4525962"/>
          </a:xfrm>
        </p:spPr>
        <p:txBody>
          <a:bodyPr>
            <a:normAutofit/>
          </a:bodyPr>
          <a:lstStyle/>
          <a:p>
            <a:pPr fontAlgn="auto">
              <a:spcAft>
                <a:spcPts val="0"/>
              </a:spcAft>
              <a:buFont typeface="Wingdings 2"/>
              <a:buChar char=""/>
              <a:defRPr/>
            </a:pPr>
            <a:r>
              <a:rPr lang="el-GR" sz="2800" b="1" u="sng" dirty="0" smtClean="0"/>
              <a:t>Ατοπία</a:t>
            </a:r>
            <a:r>
              <a:rPr lang="el-GR" sz="2800" dirty="0" smtClean="0"/>
              <a:t> είναι η γενετική προδιάθεση του οργανισμού για την παραγωγή </a:t>
            </a:r>
            <a:r>
              <a:rPr lang="en-US" sz="2800" dirty="0" smtClean="0"/>
              <a:t>IgE</a:t>
            </a:r>
            <a:r>
              <a:rPr lang="el-GR" sz="2800" dirty="0" smtClean="0"/>
              <a:t>, έναντι αλλεργιογόνων (που δεν προκαλούν αλλεργική αντίδραση σε φυσιολογικά άτομα) με αποτέλεσμα την εκδήλωση αλλεργικών παθήσεων.</a:t>
            </a:r>
          </a:p>
          <a:p>
            <a:pPr fontAlgn="auto">
              <a:spcAft>
                <a:spcPts val="0"/>
              </a:spcAft>
              <a:buFont typeface="Wingdings 2"/>
              <a:buChar char=""/>
              <a:defRPr/>
            </a:pPr>
            <a:endParaRPr lang="el-GR" sz="2800" dirty="0"/>
          </a:p>
        </p:txBody>
      </p:sp>
      <p:pic>
        <p:nvPicPr>
          <p:cNvPr id="46084" name="Picture 3" descr="http://2.bp.blogspot.com/_DJEFbBKrUyU/SeG-aXClkGI/AAAAAAAADw8/Z0BDkN1yi-I/s400/allergic+reaction.jpg"/>
          <p:cNvPicPr>
            <a:picLocks noChangeAspect="1" noChangeArrowheads="1"/>
          </p:cNvPicPr>
          <p:nvPr/>
        </p:nvPicPr>
        <p:blipFill>
          <a:blip r:embed="rId2" cstate="print"/>
          <a:srcRect/>
          <a:stretch>
            <a:fillRect/>
          </a:stretch>
        </p:blipFill>
        <p:spPr bwMode="auto">
          <a:xfrm>
            <a:off x="5572125" y="1928813"/>
            <a:ext cx="3429000" cy="2714625"/>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C916F7CF-A108-4C00-9CDA-DF066C1740E4}" type="slidenum">
              <a:rPr lang="el-GR"/>
              <a:pPr>
                <a:defRPr/>
              </a:pPr>
              <a:t>2</a:t>
            </a:fld>
            <a:endParaRPr lang="el-G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4"/>
          <p:cNvSpPr>
            <a:spLocks noGrp="1" noChangeArrowheads="1"/>
          </p:cNvSpPr>
          <p:nvPr>
            <p:ph type="title" idx="4294967295"/>
          </p:nvPr>
        </p:nvSpPr>
        <p:spPr>
          <a:xfrm>
            <a:off x="0" y="1"/>
            <a:ext cx="9144000" cy="908720"/>
          </a:xfrm>
          <a:solidFill>
            <a:schemeClr val="bg1"/>
          </a:solidFill>
        </p:spPr>
        <p:txBody>
          <a:bodyPr lIns="90488" tIns="44450" rIns="90488" bIns="44450">
            <a:noAutofit/>
          </a:bodyPr>
          <a:lstStyle/>
          <a:p>
            <a:r>
              <a:rPr lang="el-GR" sz="4000" b="1" dirty="0">
                <a:solidFill>
                  <a:schemeClr val="accent6">
                    <a:lumMod val="75000"/>
                  </a:schemeClr>
                </a:solidFill>
                <a:latin typeface="+mn-lt"/>
                <a:cs typeface="Calibri" panose="020F0502020204030204" pitchFamily="34" charset="0"/>
              </a:rPr>
              <a:t>Χαρακτηριστικά</a:t>
            </a:r>
            <a:r>
              <a:rPr lang="el-GR" sz="4000" b="1" dirty="0">
                <a:solidFill>
                  <a:schemeClr val="accent6">
                    <a:lumMod val="75000"/>
                  </a:schemeClr>
                </a:solidFill>
                <a:latin typeface="+mn-lt"/>
              </a:rPr>
              <a:t> Ιδανικής Θεραπείας</a:t>
            </a:r>
            <a:endParaRPr lang="en-GB" sz="4000" b="1" dirty="0">
              <a:solidFill>
                <a:schemeClr val="accent6">
                  <a:lumMod val="75000"/>
                </a:schemeClr>
              </a:solidFill>
              <a:latin typeface="+mn-lt"/>
            </a:endParaRPr>
          </a:p>
        </p:txBody>
      </p:sp>
      <p:sp>
        <p:nvSpPr>
          <p:cNvPr id="84995" name="Rectangle 5"/>
          <p:cNvSpPr>
            <a:spLocks noGrp="1" noChangeArrowheads="1"/>
          </p:cNvSpPr>
          <p:nvPr>
            <p:ph type="body" idx="4294967295"/>
          </p:nvPr>
        </p:nvSpPr>
        <p:spPr>
          <a:xfrm>
            <a:off x="251520" y="980728"/>
            <a:ext cx="8743950" cy="5040560"/>
          </a:xfrm>
          <a:noFill/>
        </p:spPr>
        <p:txBody>
          <a:bodyPr lIns="90488" tIns="44450" rIns="90488" bIns="44450">
            <a:noAutofit/>
          </a:bodyPr>
          <a:lstStyle/>
          <a:p>
            <a:pPr marL="0" indent="0">
              <a:buNone/>
            </a:pPr>
            <a:r>
              <a:rPr lang="el-GR" sz="2800" dirty="0"/>
              <a:t>Η Ιδανική θεραπεία θα πρέπει να προσβλέπει στα εξής</a:t>
            </a:r>
            <a:r>
              <a:rPr lang="es-ES_tradnl" sz="2800" dirty="0" smtClean="0"/>
              <a:t>:</a:t>
            </a:r>
            <a:endParaRPr lang="el-GR" sz="2800" dirty="0" smtClean="0"/>
          </a:p>
          <a:p>
            <a:r>
              <a:rPr lang="el-GR" sz="2800" dirty="0" smtClean="0"/>
              <a:t>Μείωση </a:t>
            </a:r>
            <a:r>
              <a:rPr lang="el-GR" sz="2800" dirty="0"/>
              <a:t>της σοβαρότητας των </a:t>
            </a:r>
            <a:r>
              <a:rPr lang="el-GR" sz="2800" dirty="0" smtClean="0"/>
              <a:t>συμπτωμάτων</a:t>
            </a:r>
            <a:endParaRPr lang="el-GR" sz="2800" dirty="0"/>
          </a:p>
          <a:p>
            <a:r>
              <a:rPr lang="el-GR" sz="2800" dirty="0" smtClean="0"/>
              <a:t>Εξασφάλιση </a:t>
            </a:r>
            <a:r>
              <a:rPr lang="el-GR" sz="2800" dirty="0"/>
              <a:t>της ποιότητας ζωής των </a:t>
            </a:r>
            <a:r>
              <a:rPr lang="el-GR" sz="2800" dirty="0" smtClean="0"/>
              <a:t>ασθενών</a:t>
            </a:r>
          </a:p>
          <a:p>
            <a:r>
              <a:rPr lang="el-GR" sz="2800" dirty="0" smtClean="0"/>
              <a:t>Σπάνια </a:t>
            </a:r>
            <a:r>
              <a:rPr lang="el-GR" sz="2800" dirty="0"/>
              <a:t>εμφάνιση ανεπιθύμητων ενεργειών</a:t>
            </a:r>
            <a:r>
              <a:rPr lang="es-ES_tradnl" sz="2800" dirty="0"/>
              <a:t> </a:t>
            </a:r>
            <a:r>
              <a:rPr lang="es-ES_tradnl" sz="2400" dirty="0"/>
              <a:t>(</a:t>
            </a:r>
            <a:r>
              <a:rPr lang="el-GR" sz="2400" dirty="0" smtClean="0"/>
              <a:t>π.χ.</a:t>
            </a:r>
            <a:r>
              <a:rPr lang="es-ES_tradnl" sz="2400" dirty="0" smtClean="0"/>
              <a:t> </a:t>
            </a:r>
            <a:r>
              <a:rPr lang="el-GR" sz="2400" dirty="0"/>
              <a:t>υπνηλία, καταστολή</a:t>
            </a:r>
            <a:r>
              <a:rPr lang="es-ES_tradnl" sz="2400" dirty="0" smtClean="0"/>
              <a:t>)</a:t>
            </a:r>
            <a:endParaRPr lang="el-GR" sz="2400" dirty="0"/>
          </a:p>
          <a:p>
            <a:r>
              <a:rPr lang="el-GR" sz="2800" dirty="0" smtClean="0"/>
              <a:t>Συμβατό </a:t>
            </a:r>
            <a:r>
              <a:rPr lang="el-GR" sz="2800" dirty="0"/>
              <a:t>με τις νέες κατευθυντήριες οδηγίες για την αντιμετώπιση της κνίδωσης και τις συστάσεις </a:t>
            </a:r>
            <a:r>
              <a:rPr lang="en-US" sz="2800" dirty="0"/>
              <a:t>ARIA </a:t>
            </a:r>
            <a:endParaRPr lang="el-GR" sz="2800" dirty="0"/>
          </a:p>
          <a:p>
            <a:r>
              <a:rPr lang="el-GR" sz="2800" dirty="0" smtClean="0"/>
              <a:t>Άμεση </a:t>
            </a:r>
            <a:r>
              <a:rPr lang="el-GR" sz="2800" dirty="0"/>
              <a:t>δράση </a:t>
            </a:r>
            <a:r>
              <a:rPr lang="el-GR" sz="2400" dirty="0"/>
              <a:t>(ταχεία έναρξη </a:t>
            </a:r>
            <a:r>
              <a:rPr lang="el-GR" sz="2400" dirty="0" smtClean="0"/>
              <a:t>δράσης)</a:t>
            </a:r>
          </a:p>
          <a:p>
            <a:r>
              <a:rPr lang="el-GR" sz="2800" dirty="0" smtClean="0"/>
              <a:t>Αναστολή </a:t>
            </a:r>
            <a:r>
              <a:rPr lang="el-GR" sz="2800" dirty="0"/>
              <a:t>όλων των φλεγμονωδών μεσολαβητών της αλλεργικής </a:t>
            </a:r>
            <a:r>
              <a:rPr lang="el-GR" sz="2800" dirty="0" smtClean="0"/>
              <a:t>φλεγμονής.</a:t>
            </a:r>
            <a:endParaRPr lang="en-GB"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00232" y="1571612"/>
            <a:ext cx="5051425" cy="4343400"/>
          </a:xfrm>
          <a:custGeom>
            <a:avLst/>
            <a:gdLst/>
            <a:ahLst/>
            <a:cxnLst/>
            <a:rect l="l" t="t" r="r" b="b"/>
            <a:pathLst>
              <a:path w="5051425" h="4343400">
                <a:moveTo>
                  <a:pt x="2831042" y="4330700"/>
                </a:moveTo>
                <a:lnTo>
                  <a:pt x="2220483" y="4330700"/>
                </a:lnTo>
                <a:lnTo>
                  <a:pt x="2270672" y="4343400"/>
                </a:lnTo>
                <a:lnTo>
                  <a:pt x="2780857" y="4343400"/>
                </a:lnTo>
                <a:lnTo>
                  <a:pt x="2831042" y="4330700"/>
                </a:lnTo>
                <a:close/>
              </a:path>
              <a:path w="5051425" h="4343400">
                <a:moveTo>
                  <a:pt x="2930500" y="4318000"/>
                </a:moveTo>
                <a:lnTo>
                  <a:pt x="2121017" y="4318000"/>
                </a:lnTo>
                <a:lnTo>
                  <a:pt x="2170595" y="4330700"/>
                </a:lnTo>
                <a:lnTo>
                  <a:pt x="2880926" y="4330700"/>
                </a:lnTo>
                <a:lnTo>
                  <a:pt x="2930500" y="4318000"/>
                </a:lnTo>
                <a:close/>
              </a:path>
              <a:path w="5051425" h="4343400">
                <a:moveTo>
                  <a:pt x="3077265" y="4292600"/>
                </a:moveTo>
                <a:lnTo>
                  <a:pt x="1974241" y="4292600"/>
                </a:lnTo>
                <a:lnTo>
                  <a:pt x="2071759" y="4318000"/>
                </a:lnTo>
                <a:lnTo>
                  <a:pt x="2979755" y="4318000"/>
                </a:lnTo>
                <a:lnTo>
                  <a:pt x="3077265" y="4292600"/>
                </a:lnTo>
                <a:close/>
              </a:path>
              <a:path w="5051425" h="4343400">
                <a:moveTo>
                  <a:pt x="3125502" y="50800"/>
                </a:moveTo>
                <a:lnTo>
                  <a:pt x="1926001" y="50800"/>
                </a:lnTo>
                <a:lnTo>
                  <a:pt x="1644442" y="127000"/>
                </a:lnTo>
                <a:lnTo>
                  <a:pt x="1598921" y="152400"/>
                </a:lnTo>
                <a:lnTo>
                  <a:pt x="1464960" y="190500"/>
                </a:lnTo>
                <a:lnTo>
                  <a:pt x="1421207" y="215900"/>
                </a:lnTo>
                <a:lnTo>
                  <a:pt x="1377920" y="228600"/>
                </a:lnTo>
                <a:lnTo>
                  <a:pt x="1335110" y="254000"/>
                </a:lnTo>
                <a:lnTo>
                  <a:pt x="1292787" y="266700"/>
                </a:lnTo>
                <a:lnTo>
                  <a:pt x="1209637" y="317500"/>
                </a:lnTo>
                <a:lnTo>
                  <a:pt x="1168830" y="330200"/>
                </a:lnTo>
                <a:lnTo>
                  <a:pt x="1128549" y="355600"/>
                </a:lnTo>
                <a:lnTo>
                  <a:pt x="1049602" y="406400"/>
                </a:lnTo>
                <a:lnTo>
                  <a:pt x="972873" y="457200"/>
                </a:lnTo>
                <a:lnTo>
                  <a:pt x="935366" y="482600"/>
                </a:lnTo>
                <a:lnTo>
                  <a:pt x="898442" y="508000"/>
                </a:lnTo>
                <a:lnTo>
                  <a:pt x="862112" y="533400"/>
                </a:lnTo>
                <a:lnTo>
                  <a:pt x="826385" y="558800"/>
                </a:lnTo>
                <a:lnTo>
                  <a:pt x="791272" y="584200"/>
                </a:lnTo>
                <a:lnTo>
                  <a:pt x="756783" y="622300"/>
                </a:lnTo>
                <a:lnTo>
                  <a:pt x="722926" y="647700"/>
                </a:lnTo>
                <a:lnTo>
                  <a:pt x="689712" y="673100"/>
                </a:lnTo>
                <a:lnTo>
                  <a:pt x="657150" y="711200"/>
                </a:lnTo>
                <a:lnTo>
                  <a:pt x="625251" y="736600"/>
                </a:lnTo>
                <a:lnTo>
                  <a:pt x="594024" y="774700"/>
                </a:lnTo>
                <a:lnTo>
                  <a:pt x="563478" y="800100"/>
                </a:lnTo>
                <a:lnTo>
                  <a:pt x="533625" y="838200"/>
                </a:lnTo>
                <a:lnTo>
                  <a:pt x="504472" y="863600"/>
                </a:lnTo>
                <a:lnTo>
                  <a:pt x="476031" y="901700"/>
                </a:lnTo>
                <a:lnTo>
                  <a:pt x="448311" y="939800"/>
                </a:lnTo>
                <a:lnTo>
                  <a:pt x="421322" y="965200"/>
                </a:lnTo>
                <a:lnTo>
                  <a:pt x="395074" y="1003300"/>
                </a:lnTo>
                <a:lnTo>
                  <a:pt x="369575" y="1041400"/>
                </a:lnTo>
                <a:lnTo>
                  <a:pt x="344837" y="1079500"/>
                </a:lnTo>
                <a:lnTo>
                  <a:pt x="320869" y="1104900"/>
                </a:lnTo>
                <a:lnTo>
                  <a:pt x="297681" y="1143000"/>
                </a:lnTo>
                <a:lnTo>
                  <a:pt x="275282" y="1181100"/>
                </a:lnTo>
                <a:lnTo>
                  <a:pt x="253682" y="1219200"/>
                </a:lnTo>
                <a:lnTo>
                  <a:pt x="232892" y="1257300"/>
                </a:lnTo>
                <a:lnTo>
                  <a:pt x="212920" y="1295400"/>
                </a:lnTo>
                <a:lnTo>
                  <a:pt x="193777" y="1333500"/>
                </a:lnTo>
                <a:lnTo>
                  <a:pt x="175472" y="1371600"/>
                </a:lnTo>
                <a:lnTo>
                  <a:pt x="158016" y="1409700"/>
                </a:lnTo>
                <a:lnTo>
                  <a:pt x="141418" y="1447800"/>
                </a:lnTo>
                <a:lnTo>
                  <a:pt x="125687" y="1498600"/>
                </a:lnTo>
                <a:lnTo>
                  <a:pt x="110834" y="1536700"/>
                </a:lnTo>
                <a:lnTo>
                  <a:pt x="96868" y="1574800"/>
                </a:lnTo>
                <a:lnTo>
                  <a:pt x="83800" y="1612900"/>
                </a:lnTo>
                <a:lnTo>
                  <a:pt x="71638" y="1651000"/>
                </a:lnTo>
                <a:lnTo>
                  <a:pt x="60393" y="1701800"/>
                </a:lnTo>
                <a:lnTo>
                  <a:pt x="50075" y="1739900"/>
                </a:lnTo>
                <a:lnTo>
                  <a:pt x="40692" y="1778000"/>
                </a:lnTo>
                <a:lnTo>
                  <a:pt x="32256" y="1828800"/>
                </a:lnTo>
                <a:lnTo>
                  <a:pt x="24776" y="1866900"/>
                </a:lnTo>
                <a:lnTo>
                  <a:pt x="18261" y="1905000"/>
                </a:lnTo>
                <a:lnTo>
                  <a:pt x="12722" y="1955800"/>
                </a:lnTo>
                <a:lnTo>
                  <a:pt x="8168" y="1993900"/>
                </a:lnTo>
                <a:lnTo>
                  <a:pt x="4609" y="2044700"/>
                </a:lnTo>
                <a:lnTo>
                  <a:pt x="2055" y="2082800"/>
                </a:lnTo>
                <a:lnTo>
                  <a:pt x="515" y="2133600"/>
                </a:lnTo>
                <a:lnTo>
                  <a:pt x="0" y="2171700"/>
                </a:lnTo>
                <a:lnTo>
                  <a:pt x="515" y="2222500"/>
                </a:lnTo>
                <a:lnTo>
                  <a:pt x="2055" y="2260600"/>
                </a:lnTo>
                <a:lnTo>
                  <a:pt x="4609" y="2311400"/>
                </a:lnTo>
                <a:lnTo>
                  <a:pt x="8168" y="2349500"/>
                </a:lnTo>
                <a:lnTo>
                  <a:pt x="12722" y="2387600"/>
                </a:lnTo>
                <a:lnTo>
                  <a:pt x="18261" y="2438400"/>
                </a:lnTo>
                <a:lnTo>
                  <a:pt x="24776" y="2476500"/>
                </a:lnTo>
                <a:lnTo>
                  <a:pt x="32256" y="2527300"/>
                </a:lnTo>
                <a:lnTo>
                  <a:pt x="40692" y="2565400"/>
                </a:lnTo>
                <a:lnTo>
                  <a:pt x="50075" y="2603500"/>
                </a:lnTo>
                <a:lnTo>
                  <a:pt x="60393" y="2641600"/>
                </a:lnTo>
                <a:lnTo>
                  <a:pt x="71638" y="2692400"/>
                </a:lnTo>
                <a:lnTo>
                  <a:pt x="83800" y="2730500"/>
                </a:lnTo>
                <a:lnTo>
                  <a:pt x="96868" y="2768600"/>
                </a:lnTo>
                <a:lnTo>
                  <a:pt x="110834" y="2806700"/>
                </a:lnTo>
                <a:lnTo>
                  <a:pt x="125687" y="2857500"/>
                </a:lnTo>
                <a:lnTo>
                  <a:pt x="141418" y="2895600"/>
                </a:lnTo>
                <a:lnTo>
                  <a:pt x="158016" y="2933700"/>
                </a:lnTo>
                <a:lnTo>
                  <a:pt x="175472" y="2971800"/>
                </a:lnTo>
                <a:lnTo>
                  <a:pt x="193777" y="3009900"/>
                </a:lnTo>
                <a:lnTo>
                  <a:pt x="212920" y="3048000"/>
                </a:lnTo>
                <a:lnTo>
                  <a:pt x="232892" y="3086100"/>
                </a:lnTo>
                <a:lnTo>
                  <a:pt x="253682" y="3124200"/>
                </a:lnTo>
                <a:lnTo>
                  <a:pt x="275282" y="3162300"/>
                </a:lnTo>
                <a:lnTo>
                  <a:pt x="297681" y="3200400"/>
                </a:lnTo>
                <a:lnTo>
                  <a:pt x="320869" y="3238500"/>
                </a:lnTo>
                <a:lnTo>
                  <a:pt x="344837" y="3276600"/>
                </a:lnTo>
                <a:lnTo>
                  <a:pt x="369575" y="3302000"/>
                </a:lnTo>
                <a:lnTo>
                  <a:pt x="395074" y="3340100"/>
                </a:lnTo>
                <a:lnTo>
                  <a:pt x="421322" y="3378200"/>
                </a:lnTo>
                <a:lnTo>
                  <a:pt x="448311" y="3416300"/>
                </a:lnTo>
                <a:lnTo>
                  <a:pt x="476031" y="3441700"/>
                </a:lnTo>
                <a:lnTo>
                  <a:pt x="504472" y="3479800"/>
                </a:lnTo>
                <a:lnTo>
                  <a:pt x="533625" y="3505200"/>
                </a:lnTo>
                <a:lnTo>
                  <a:pt x="563478" y="3543300"/>
                </a:lnTo>
                <a:lnTo>
                  <a:pt x="594024" y="3581400"/>
                </a:lnTo>
                <a:lnTo>
                  <a:pt x="625251" y="3606800"/>
                </a:lnTo>
                <a:lnTo>
                  <a:pt x="657150" y="3632200"/>
                </a:lnTo>
                <a:lnTo>
                  <a:pt x="689712" y="3670300"/>
                </a:lnTo>
                <a:lnTo>
                  <a:pt x="722926" y="3695700"/>
                </a:lnTo>
                <a:lnTo>
                  <a:pt x="756783" y="3721100"/>
                </a:lnTo>
                <a:lnTo>
                  <a:pt x="791272" y="3759200"/>
                </a:lnTo>
                <a:lnTo>
                  <a:pt x="826385" y="3784600"/>
                </a:lnTo>
                <a:lnTo>
                  <a:pt x="862112" y="3810000"/>
                </a:lnTo>
                <a:lnTo>
                  <a:pt x="898442" y="3835400"/>
                </a:lnTo>
                <a:lnTo>
                  <a:pt x="935366" y="3860800"/>
                </a:lnTo>
                <a:lnTo>
                  <a:pt x="972873" y="3886200"/>
                </a:lnTo>
                <a:lnTo>
                  <a:pt x="1010955" y="3911600"/>
                </a:lnTo>
                <a:lnTo>
                  <a:pt x="1088803" y="3962400"/>
                </a:lnTo>
                <a:lnTo>
                  <a:pt x="1168830" y="4013200"/>
                </a:lnTo>
                <a:lnTo>
                  <a:pt x="1209637" y="4025900"/>
                </a:lnTo>
                <a:lnTo>
                  <a:pt x="1292787" y="4076700"/>
                </a:lnTo>
                <a:lnTo>
                  <a:pt x="1335110" y="4089400"/>
                </a:lnTo>
                <a:lnTo>
                  <a:pt x="1377920" y="4114800"/>
                </a:lnTo>
                <a:lnTo>
                  <a:pt x="1421207" y="4127500"/>
                </a:lnTo>
                <a:lnTo>
                  <a:pt x="1464960" y="4152900"/>
                </a:lnTo>
                <a:lnTo>
                  <a:pt x="1553826" y="4178300"/>
                </a:lnTo>
                <a:lnTo>
                  <a:pt x="1598921" y="4203700"/>
                </a:lnTo>
                <a:lnTo>
                  <a:pt x="1926001" y="4292600"/>
                </a:lnTo>
                <a:lnTo>
                  <a:pt x="3125502" y="4292600"/>
                </a:lnTo>
                <a:lnTo>
                  <a:pt x="3452560" y="4203700"/>
                </a:lnTo>
                <a:lnTo>
                  <a:pt x="3497652" y="4178300"/>
                </a:lnTo>
                <a:lnTo>
                  <a:pt x="3586513" y="4152900"/>
                </a:lnTo>
                <a:lnTo>
                  <a:pt x="3630264" y="4127500"/>
                </a:lnTo>
                <a:lnTo>
                  <a:pt x="3673548" y="4114800"/>
                </a:lnTo>
                <a:lnTo>
                  <a:pt x="3716355" y="4089400"/>
                </a:lnTo>
                <a:lnTo>
                  <a:pt x="3758677" y="4076700"/>
                </a:lnTo>
                <a:lnTo>
                  <a:pt x="3841823" y="4025900"/>
                </a:lnTo>
                <a:lnTo>
                  <a:pt x="3882627" y="4013200"/>
                </a:lnTo>
                <a:lnTo>
                  <a:pt x="3962651" y="3962400"/>
                </a:lnTo>
                <a:lnTo>
                  <a:pt x="4040495" y="3911600"/>
                </a:lnTo>
                <a:lnTo>
                  <a:pt x="4078575" y="3886200"/>
                </a:lnTo>
                <a:lnTo>
                  <a:pt x="4116082" y="3860800"/>
                </a:lnTo>
                <a:lnTo>
                  <a:pt x="4153004" y="3835400"/>
                </a:lnTo>
                <a:lnTo>
                  <a:pt x="4189333" y="3810000"/>
                </a:lnTo>
                <a:lnTo>
                  <a:pt x="4225058" y="3784600"/>
                </a:lnTo>
                <a:lnTo>
                  <a:pt x="4260169" y="3759200"/>
                </a:lnTo>
                <a:lnTo>
                  <a:pt x="4294658" y="3721100"/>
                </a:lnTo>
                <a:lnTo>
                  <a:pt x="4328513" y="3695700"/>
                </a:lnTo>
                <a:lnTo>
                  <a:pt x="4361726" y="3670300"/>
                </a:lnTo>
                <a:lnTo>
                  <a:pt x="4394287" y="3632200"/>
                </a:lnTo>
                <a:lnTo>
                  <a:pt x="4426185" y="3606800"/>
                </a:lnTo>
                <a:lnTo>
                  <a:pt x="4457412" y="3581400"/>
                </a:lnTo>
                <a:lnTo>
                  <a:pt x="4487956" y="3543300"/>
                </a:lnTo>
                <a:lnTo>
                  <a:pt x="4517809" y="3505200"/>
                </a:lnTo>
                <a:lnTo>
                  <a:pt x="4546960" y="3479800"/>
                </a:lnTo>
                <a:lnTo>
                  <a:pt x="4575400" y="3441700"/>
                </a:lnTo>
                <a:lnTo>
                  <a:pt x="4603120" y="3416300"/>
                </a:lnTo>
                <a:lnTo>
                  <a:pt x="4630108" y="3378200"/>
                </a:lnTo>
                <a:lnTo>
                  <a:pt x="4656356" y="3340100"/>
                </a:lnTo>
                <a:lnTo>
                  <a:pt x="4681854" y="3302000"/>
                </a:lnTo>
                <a:lnTo>
                  <a:pt x="4706591" y="3276600"/>
                </a:lnTo>
                <a:lnTo>
                  <a:pt x="4730559" y="3238500"/>
                </a:lnTo>
                <a:lnTo>
                  <a:pt x="4753747" y="3200400"/>
                </a:lnTo>
                <a:lnTo>
                  <a:pt x="4776145" y="3162300"/>
                </a:lnTo>
                <a:lnTo>
                  <a:pt x="4797745" y="3124200"/>
                </a:lnTo>
                <a:lnTo>
                  <a:pt x="4818535" y="3086100"/>
                </a:lnTo>
                <a:lnTo>
                  <a:pt x="4838506" y="3048000"/>
                </a:lnTo>
                <a:lnTo>
                  <a:pt x="4857649" y="3009900"/>
                </a:lnTo>
                <a:lnTo>
                  <a:pt x="4875953" y="2971800"/>
                </a:lnTo>
                <a:lnTo>
                  <a:pt x="4893409" y="2933700"/>
                </a:lnTo>
                <a:lnTo>
                  <a:pt x="4910008" y="2895600"/>
                </a:lnTo>
                <a:lnTo>
                  <a:pt x="4925738" y="2857500"/>
                </a:lnTo>
                <a:lnTo>
                  <a:pt x="4940591" y="2806700"/>
                </a:lnTo>
                <a:lnTo>
                  <a:pt x="4954556" y="2768600"/>
                </a:lnTo>
                <a:lnTo>
                  <a:pt x="4967625" y="2730500"/>
                </a:lnTo>
                <a:lnTo>
                  <a:pt x="4979786" y="2692400"/>
                </a:lnTo>
                <a:lnTo>
                  <a:pt x="4991031" y="2641600"/>
                </a:lnTo>
                <a:lnTo>
                  <a:pt x="5001350" y="2603500"/>
                </a:lnTo>
                <a:lnTo>
                  <a:pt x="5010732" y="2565400"/>
                </a:lnTo>
                <a:lnTo>
                  <a:pt x="5019168" y="2527300"/>
                </a:lnTo>
                <a:lnTo>
                  <a:pt x="5026648" y="2476500"/>
                </a:lnTo>
                <a:lnTo>
                  <a:pt x="5033163" y="2438400"/>
                </a:lnTo>
                <a:lnTo>
                  <a:pt x="5038702" y="2387600"/>
                </a:lnTo>
                <a:lnTo>
                  <a:pt x="5043256" y="2349500"/>
                </a:lnTo>
                <a:lnTo>
                  <a:pt x="5046815" y="2311400"/>
                </a:lnTo>
                <a:lnTo>
                  <a:pt x="5049369" y="2260600"/>
                </a:lnTo>
                <a:lnTo>
                  <a:pt x="5050909" y="2222500"/>
                </a:lnTo>
                <a:lnTo>
                  <a:pt x="5051425" y="2171700"/>
                </a:lnTo>
                <a:lnTo>
                  <a:pt x="5050909" y="2133600"/>
                </a:lnTo>
                <a:lnTo>
                  <a:pt x="5049369" y="2082800"/>
                </a:lnTo>
                <a:lnTo>
                  <a:pt x="5046815" y="2044700"/>
                </a:lnTo>
                <a:lnTo>
                  <a:pt x="5043256" y="1993900"/>
                </a:lnTo>
                <a:lnTo>
                  <a:pt x="5038702" y="1955800"/>
                </a:lnTo>
                <a:lnTo>
                  <a:pt x="5033163" y="1905000"/>
                </a:lnTo>
                <a:lnTo>
                  <a:pt x="5026648" y="1866900"/>
                </a:lnTo>
                <a:lnTo>
                  <a:pt x="5019168" y="1828800"/>
                </a:lnTo>
                <a:lnTo>
                  <a:pt x="5010732" y="1778000"/>
                </a:lnTo>
                <a:lnTo>
                  <a:pt x="5001350" y="1739900"/>
                </a:lnTo>
                <a:lnTo>
                  <a:pt x="4991031" y="1701800"/>
                </a:lnTo>
                <a:lnTo>
                  <a:pt x="4979786" y="1651000"/>
                </a:lnTo>
                <a:lnTo>
                  <a:pt x="4967625" y="1612900"/>
                </a:lnTo>
                <a:lnTo>
                  <a:pt x="4954556" y="1574800"/>
                </a:lnTo>
                <a:lnTo>
                  <a:pt x="4940591" y="1536700"/>
                </a:lnTo>
                <a:lnTo>
                  <a:pt x="4925738" y="1498600"/>
                </a:lnTo>
                <a:lnTo>
                  <a:pt x="4910008" y="1447800"/>
                </a:lnTo>
                <a:lnTo>
                  <a:pt x="4893409" y="1409700"/>
                </a:lnTo>
                <a:lnTo>
                  <a:pt x="4875953" y="1371600"/>
                </a:lnTo>
                <a:lnTo>
                  <a:pt x="4857649" y="1333500"/>
                </a:lnTo>
                <a:lnTo>
                  <a:pt x="4838506" y="1295400"/>
                </a:lnTo>
                <a:lnTo>
                  <a:pt x="4818535" y="1257300"/>
                </a:lnTo>
                <a:lnTo>
                  <a:pt x="4797745" y="1219200"/>
                </a:lnTo>
                <a:lnTo>
                  <a:pt x="4776145" y="1181100"/>
                </a:lnTo>
                <a:lnTo>
                  <a:pt x="4753747" y="1143000"/>
                </a:lnTo>
                <a:lnTo>
                  <a:pt x="4730559" y="1104900"/>
                </a:lnTo>
                <a:lnTo>
                  <a:pt x="4706591" y="1079500"/>
                </a:lnTo>
                <a:lnTo>
                  <a:pt x="4681854" y="1041400"/>
                </a:lnTo>
                <a:lnTo>
                  <a:pt x="4656356" y="1003300"/>
                </a:lnTo>
                <a:lnTo>
                  <a:pt x="4630108" y="965200"/>
                </a:lnTo>
                <a:lnTo>
                  <a:pt x="4603120" y="939800"/>
                </a:lnTo>
                <a:lnTo>
                  <a:pt x="4575400" y="901700"/>
                </a:lnTo>
                <a:lnTo>
                  <a:pt x="4546960" y="863600"/>
                </a:lnTo>
                <a:lnTo>
                  <a:pt x="4517809" y="838200"/>
                </a:lnTo>
                <a:lnTo>
                  <a:pt x="4487956" y="800100"/>
                </a:lnTo>
                <a:lnTo>
                  <a:pt x="4457412" y="774700"/>
                </a:lnTo>
                <a:lnTo>
                  <a:pt x="4426185" y="736600"/>
                </a:lnTo>
                <a:lnTo>
                  <a:pt x="4394287" y="711200"/>
                </a:lnTo>
                <a:lnTo>
                  <a:pt x="4361726" y="673100"/>
                </a:lnTo>
                <a:lnTo>
                  <a:pt x="4328513" y="647700"/>
                </a:lnTo>
                <a:lnTo>
                  <a:pt x="4294658" y="622300"/>
                </a:lnTo>
                <a:lnTo>
                  <a:pt x="4260169" y="584200"/>
                </a:lnTo>
                <a:lnTo>
                  <a:pt x="4225058" y="558800"/>
                </a:lnTo>
                <a:lnTo>
                  <a:pt x="4189333" y="533400"/>
                </a:lnTo>
                <a:lnTo>
                  <a:pt x="4153004" y="508000"/>
                </a:lnTo>
                <a:lnTo>
                  <a:pt x="4116082" y="482600"/>
                </a:lnTo>
                <a:lnTo>
                  <a:pt x="4078575" y="457200"/>
                </a:lnTo>
                <a:lnTo>
                  <a:pt x="4001850" y="406400"/>
                </a:lnTo>
                <a:lnTo>
                  <a:pt x="3922907" y="355600"/>
                </a:lnTo>
                <a:lnTo>
                  <a:pt x="3882627" y="330200"/>
                </a:lnTo>
                <a:lnTo>
                  <a:pt x="3841823" y="317500"/>
                </a:lnTo>
                <a:lnTo>
                  <a:pt x="3758677" y="266700"/>
                </a:lnTo>
                <a:lnTo>
                  <a:pt x="3716355" y="254000"/>
                </a:lnTo>
                <a:lnTo>
                  <a:pt x="3673548" y="228600"/>
                </a:lnTo>
                <a:lnTo>
                  <a:pt x="3630264" y="215900"/>
                </a:lnTo>
                <a:lnTo>
                  <a:pt x="3586513" y="190500"/>
                </a:lnTo>
                <a:lnTo>
                  <a:pt x="3452560" y="152400"/>
                </a:lnTo>
                <a:lnTo>
                  <a:pt x="3407042" y="127000"/>
                </a:lnTo>
                <a:lnTo>
                  <a:pt x="3125502" y="50800"/>
                </a:lnTo>
                <a:close/>
              </a:path>
              <a:path w="5051425" h="4343400">
                <a:moveTo>
                  <a:pt x="2979755" y="25400"/>
                </a:moveTo>
                <a:lnTo>
                  <a:pt x="2071759" y="25400"/>
                </a:lnTo>
                <a:lnTo>
                  <a:pt x="1974241" y="50800"/>
                </a:lnTo>
                <a:lnTo>
                  <a:pt x="3077265" y="50800"/>
                </a:lnTo>
                <a:lnTo>
                  <a:pt x="2979755" y="25400"/>
                </a:lnTo>
                <a:close/>
              </a:path>
              <a:path w="5051425" h="4343400">
                <a:moveTo>
                  <a:pt x="2880926" y="12700"/>
                </a:moveTo>
                <a:lnTo>
                  <a:pt x="2170595" y="12700"/>
                </a:lnTo>
                <a:lnTo>
                  <a:pt x="2121017" y="25400"/>
                </a:lnTo>
                <a:lnTo>
                  <a:pt x="2930500" y="25400"/>
                </a:lnTo>
                <a:lnTo>
                  <a:pt x="2880926" y="12700"/>
                </a:lnTo>
                <a:close/>
              </a:path>
              <a:path w="5051425" h="4343400">
                <a:moveTo>
                  <a:pt x="2780857" y="0"/>
                </a:moveTo>
                <a:lnTo>
                  <a:pt x="2270672" y="0"/>
                </a:lnTo>
                <a:lnTo>
                  <a:pt x="2220483" y="12700"/>
                </a:lnTo>
                <a:lnTo>
                  <a:pt x="2831042" y="12700"/>
                </a:lnTo>
                <a:lnTo>
                  <a:pt x="2780857" y="0"/>
                </a:lnTo>
                <a:close/>
              </a:path>
            </a:pathLst>
          </a:custGeom>
          <a:solidFill>
            <a:srgbClr val="6F2F9F"/>
          </a:solidFill>
        </p:spPr>
        <p:txBody>
          <a:bodyPr wrap="square" lIns="0" tIns="0" rIns="0" bIns="0" rtlCol="0"/>
          <a:lstStyle/>
          <a:p>
            <a:endParaRPr/>
          </a:p>
        </p:txBody>
      </p:sp>
      <p:sp>
        <p:nvSpPr>
          <p:cNvPr id="4" name="object 4"/>
          <p:cNvSpPr txBox="1"/>
          <p:nvPr/>
        </p:nvSpPr>
        <p:spPr>
          <a:xfrm>
            <a:off x="6357950" y="2878544"/>
            <a:ext cx="2643206" cy="1333698"/>
          </a:xfrm>
          <a:prstGeom prst="rect">
            <a:avLst/>
          </a:prstGeom>
        </p:spPr>
        <p:style>
          <a:lnRef idx="1">
            <a:schemeClr val="accent1"/>
          </a:lnRef>
          <a:fillRef idx="3">
            <a:schemeClr val="accent1"/>
          </a:fillRef>
          <a:effectRef idx="2">
            <a:schemeClr val="accent1"/>
          </a:effectRef>
          <a:fontRef idx="minor">
            <a:schemeClr val="lt1"/>
          </a:fontRef>
        </p:style>
        <p:txBody>
          <a:bodyPr vert="horz" wrap="square" lIns="0" tIns="0" rIns="0" bIns="0" rtlCol="0" anchor="ctr">
            <a:spAutoFit/>
          </a:bodyPr>
          <a:lstStyle/>
          <a:p>
            <a:pPr marL="12700" algn="ctr">
              <a:lnSpc>
                <a:spcPts val="2840"/>
              </a:lnSpc>
            </a:pPr>
            <a:r>
              <a:rPr lang="el-GR" b="1" spc="-5" dirty="0" smtClean="0">
                <a:solidFill>
                  <a:srgbClr val="FFFF00"/>
                </a:solidFill>
                <a:latin typeface="Arial"/>
                <a:cs typeface="Arial"/>
              </a:rPr>
              <a:t>Φαρμακευτική αγωγή</a:t>
            </a:r>
            <a:endParaRPr dirty="0">
              <a:latin typeface="Arial"/>
              <a:cs typeface="Arial"/>
            </a:endParaRPr>
          </a:p>
          <a:p>
            <a:pPr marL="12700">
              <a:lnSpc>
                <a:spcPts val="1945"/>
              </a:lnSpc>
              <a:buFont typeface="Arial" pitchFamily="34" charset="0"/>
              <a:buChar char="•"/>
              <a:tabLst>
                <a:tab pos="163830" algn="l"/>
              </a:tabLst>
            </a:pPr>
            <a:r>
              <a:rPr lang="el-GR" sz="1600" i="1" spc="-5" dirty="0" smtClean="0">
                <a:solidFill>
                  <a:srgbClr val="FFFFFF"/>
                </a:solidFill>
                <a:latin typeface="Arial"/>
                <a:cs typeface="Arial"/>
              </a:rPr>
              <a:t> Ασφάλεια</a:t>
            </a:r>
            <a:endParaRPr lang="el-GR" sz="1600" dirty="0">
              <a:latin typeface="Arial"/>
              <a:cs typeface="Arial"/>
            </a:endParaRPr>
          </a:p>
          <a:p>
            <a:pPr marL="12700">
              <a:lnSpc>
                <a:spcPts val="1945"/>
              </a:lnSpc>
              <a:buFont typeface="Arial" pitchFamily="34" charset="0"/>
              <a:buChar char="•"/>
              <a:tabLst>
                <a:tab pos="163830" algn="l"/>
              </a:tabLst>
            </a:pPr>
            <a:r>
              <a:rPr lang="el-GR" sz="1600" i="1" spc="-10" dirty="0" smtClean="0">
                <a:solidFill>
                  <a:srgbClr val="FFFFFF"/>
                </a:solidFill>
                <a:latin typeface="Arial"/>
                <a:cs typeface="Arial"/>
              </a:rPr>
              <a:t> Αποτελεσματικότητα</a:t>
            </a:r>
            <a:endParaRPr lang="el-GR" sz="1600" dirty="0">
              <a:latin typeface="Arial"/>
              <a:cs typeface="Arial"/>
            </a:endParaRPr>
          </a:p>
          <a:p>
            <a:pPr marL="12700">
              <a:lnSpc>
                <a:spcPts val="1945"/>
              </a:lnSpc>
              <a:buFont typeface="Arial" pitchFamily="34" charset="0"/>
              <a:buChar char="•"/>
              <a:tabLst>
                <a:tab pos="163830" algn="l"/>
              </a:tabLst>
            </a:pPr>
            <a:r>
              <a:rPr lang="el-GR" sz="1600" i="1" spc="-5" dirty="0" smtClean="0">
                <a:solidFill>
                  <a:srgbClr val="FFFFFF"/>
                </a:solidFill>
                <a:latin typeface="Arial"/>
                <a:cs typeface="Arial"/>
              </a:rPr>
              <a:t> Ευκολία χορήγησης</a:t>
            </a:r>
          </a:p>
          <a:p>
            <a:pPr marL="12700">
              <a:lnSpc>
                <a:spcPts val="1945"/>
              </a:lnSpc>
              <a:buFont typeface="Arial" pitchFamily="34" charset="0"/>
              <a:buChar char="•"/>
              <a:tabLst>
                <a:tab pos="163830" algn="l"/>
              </a:tabLst>
            </a:pPr>
            <a:endParaRPr sz="1600" dirty="0">
              <a:latin typeface="Arial"/>
              <a:cs typeface="Arial"/>
            </a:endParaRPr>
          </a:p>
        </p:txBody>
      </p:sp>
      <p:sp>
        <p:nvSpPr>
          <p:cNvPr id="13" name="object 13"/>
          <p:cNvSpPr txBox="1">
            <a:spLocks noGrp="1"/>
          </p:cNvSpPr>
          <p:nvPr>
            <p:ph type="title"/>
          </p:nvPr>
        </p:nvSpPr>
        <p:spPr>
          <a:xfrm>
            <a:off x="467544" y="55077"/>
            <a:ext cx="8229600" cy="757259"/>
          </a:xfrm>
          <a:prstGeom prst="rect">
            <a:avLst/>
          </a:prstGeom>
        </p:spPr>
        <p:txBody>
          <a:bodyPr vert="horz" wrap="square" lIns="0" tIns="140335" rIns="0" bIns="0" rtlCol="0">
            <a:spAutoFit/>
          </a:bodyPr>
          <a:lstStyle/>
          <a:p>
            <a:pPr marL="173355">
              <a:lnSpc>
                <a:spcPct val="100000"/>
              </a:lnSpc>
            </a:pPr>
            <a:r>
              <a:rPr lang="el-GR" sz="4000" b="1" dirty="0" smtClean="0">
                <a:solidFill>
                  <a:schemeClr val="accent6">
                    <a:lumMod val="75000"/>
                  </a:schemeClr>
                </a:solidFill>
                <a:effectLst>
                  <a:outerShdw blurRad="38100" dist="38100" dir="2700000" algn="tl">
                    <a:srgbClr val="000000">
                      <a:alpha val="43137"/>
                    </a:srgbClr>
                  </a:outerShdw>
                </a:effectLst>
                <a:latin typeface="+mn-lt"/>
              </a:rPr>
              <a:t>Σημεία θεραπευτικής προσέγγισης</a:t>
            </a:r>
            <a:endParaRPr sz="4000" b="1" dirty="0">
              <a:solidFill>
                <a:schemeClr val="accent6">
                  <a:lumMod val="75000"/>
                </a:schemeClr>
              </a:solidFill>
              <a:effectLst>
                <a:outerShdw blurRad="38100" dist="38100" dir="2700000" algn="tl">
                  <a:srgbClr val="000000">
                    <a:alpha val="43137"/>
                  </a:srgbClr>
                </a:outerShdw>
              </a:effectLst>
              <a:latin typeface="+mn-lt"/>
            </a:endParaRPr>
          </a:p>
        </p:txBody>
      </p:sp>
      <p:sp>
        <p:nvSpPr>
          <p:cNvPr id="15" name="14 - Στρογγυλεμένο ορθογώνιο"/>
          <p:cNvSpPr/>
          <p:nvPr/>
        </p:nvSpPr>
        <p:spPr>
          <a:xfrm>
            <a:off x="3786182" y="3214686"/>
            <a:ext cx="1785950" cy="92869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l-GR" sz="2400" b="1" dirty="0" smtClean="0">
                <a:solidFill>
                  <a:schemeClr val="tx1">
                    <a:lumMod val="65000"/>
                    <a:lumOff val="35000"/>
                  </a:schemeClr>
                </a:solidFill>
              </a:rPr>
              <a:t>Διαχείριση Νόσου</a:t>
            </a:r>
            <a:endParaRPr lang="el-GR" sz="2400" b="1" dirty="0">
              <a:solidFill>
                <a:schemeClr val="tx1">
                  <a:lumMod val="65000"/>
                  <a:lumOff val="35000"/>
                </a:schemeClr>
              </a:solidFill>
            </a:endParaRPr>
          </a:p>
        </p:txBody>
      </p:sp>
      <p:sp>
        <p:nvSpPr>
          <p:cNvPr id="16" name="object 4"/>
          <p:cNvSpPr txBox="1"/>
          <p:nvPr/>
        </p:nvSpPr>
        <p:spPr>
          <a:xfrm>
            <a:off x="142844" y="2878544"/>
            <a:ext cx="2643206" cy="1577355"/>
          </a:xfrm>
          <a:prstGeom prst="rect">
            <a:avLst/>
          </a:prstGeom>
        </p:spPr>
        <p:style>
          <a:lnRef idx="1">
            <a:schemeClr val="accent1"/>
          </a:lnRef>
          <a:fillRef idx="3">
            <a:schemeClr val="accent1"/>
          </a:fillRef>
          <a:effectRef idx="2">
            <a:schemeClr val="accent1"/>
          </a:effectRef>
          <a:fontRef idx="minor">
            <a:schemeClr val="lt1"/>
          </a:fontRef>
        </p:style>
        <p:txBody>
          <a:bodyPr vert="horz" wrap="square" lIns="0" tIns="0" rIns="0" bIns="0" rtlCol="0" anchor="ctr">
            <a:spAutoFit/>
          </a:bodyPr>
          <a:lstStyle/>
          <a:p>
            <a:pPr marL="12700" algn="ctr">
              <a:lnSpc>
                <a:spcPts val="2840"/>
              </a:lnSpc>
            </a:pPr>
            <a:r>
              <a:rPr lang="el-GR" b="1" spc="-5" dirty="0" smtClean="0">
                <a:solidFill>
                  <a:srgbClr val="FFFF00"/>
                </a:solidFill>
                <a:latin typeface="Arial"/>
                <a:cs typeface="Arial"/>
              </a:rPr>
              <a:t>Ανοσοθεραπεία</a:t>
            </a:r>
            <a:endParaRPr b="1" dirty="0">
              <a:latin typeface="Arial"/>
              <a:cs typeface="Arial"/>
            </a:endParaRPr>
          </a:p>
          <a:p>
            <a:pPr marL="12700">
              <a:lnSpc>
                <a:spcPts val="1945"/>
              </a:lnSpc>
              <a:buFont typeface="Arial" pitchFamily="34" charset="0"/>
              <a:buChar char="•"/>
              <a:tabLst>
                <a:tab pos="163830" algn="l"/>
              </a:tabLst>
            </a:pPr>
            <a:r>
              <a:rPr lang="el-GR" sz="1600" i="1" spc="-5" dirty="0" smtClean="0">
                <a:solidFill>
                  <a:srgbClr val="FFFFFF"/>
                </a:solidFill>
                <a:latin typeface="Arial"/>
                <a:cs typeface="Arial"/>
              </a:rPr>
              <a:t> Αποτελεσματικότητα</a:t>
            </a:r>
            <a:endParaRPr lang="el-GR" sz="1600" dirty="0">
              <a:latin typeface="Arial"/>
              <a:cs typeface="Arial"/>
            </a:endParaRPr>
          </a:p>
          <a:p>
            <a:pPr marL="12700">
              <a:lnSpc>
                <a:spcPts val="1945"/>
              </a:lnSpc>
              <a:buFont typeface="Arial" pitchFamily="34" charset="0"/>
              <a:buChar char="•"/>
              <a:tabLst>
                <a:tab pos="163830" algn="l"/>
              </a:tabLst>
            </a:pPr>
            <a:r>
              <a:rPr lang="el-GR" sz="1600" i="1" spc="-10" dirty="0" smtClean="0">
                <a:solidFill>
                  <a:srgbClr val="FFFFFF"/>
                </a:solidFill>
                <a:latin typeface="Arial"/>
                <a:cs typeface="Arial"/>
              </a:rPr>
              <a:t> Συνταγή ειδικού</a:t>
            </a:r>
          </a:p>
          <a:p>
            <a:pPr marL="12700">
              <a:lnSpc>
                <a:spcPts val="1945"/>
              </a:lnSpc>
              <a:buFont typeface="Arial" pitchFamily="34" charset="0"/>
              <a:buChar char="•"/>
              <a:tabLst>
                <a:tab pos="163830" algn="l"/>
              </a:tabLst>
            </a:pPr>
            <a:r>
              <a:rPr lang="el-GR" sz="1600" i="1" spc="-10" dirty="0" smtClean="0">
                <a:solidFill>
                  <a:srgbClr val="FFFFFF"/>
                </a:solidFill>
                <a:latin typeface="Arial"/>
                <a:cs typeface="Arial"/>
              </a:rPr>
              <a:t> Τροποποίηση φυσικής πορείας νόσου</a:t>
            </a:r>
          </a:p>
          <a:p>
            <a:pPr marL="12700">
              <a:lnSpc>
                <a:spcPts val="1945"/>
              </a:lnSpc>
              <a:buFont typeface="Arial" pitchFamily="34" charset="0"/>
              <a:buChar char="•"/>
              <a:tabLst>
                <a:tab pos="163830" algn="l"/>
              </a:tabLst>
            </a:pPr>
            <a:endParaRPr lang="el-GR" sz="1600" dirty="0">
              <a:latin typeface="Arial"/>
              <a:cs typeface="Arial"/>
            </a:endParaRPr>
          </a:p>
        </p:txBody>
      </p:sp>
      <p:sp>
        <p:nvSpPr>
          <p:cNvPr id="17" name="object 4"/>
          <p:cNvSpPr txBox="1"/>
          <p:nvPr/>
        </p:nvSpPr>
        <p:spPr>
          <a:xfrm>
            <a:off x="3286116" y="5284506"/>
            <a:ext cx="2643206" cy="1040028"/>
          </a:xfrm>
          <a:prstGeom prst="rect">
            <a:avLst/>
          </a:prstGeom>
        </p:spPr>
        <p:style>
          <a:lnRef idx="1">
            <a:schemeClr val="accent1"/>
          </a:lnRef>
          <a:fillRef idx="3">
            <a:schemeClr val="accent1"/>
          </a:fillRef>
          <a:effectRef idx="2">
            <a:schemeClr val="accent1"/>
          </a:effectRef>
          <a:fontRef idx="minor">
            <a:schemeClr val="lt1"/>
          </a:fontRef>
        </p:style>
        <p:txBody>
          <a:bodyPr vert="horz" wrap="square" lIns="0" tIns="0" rIns="0" bIns="0" rtlCol="0" anchor="ctr">
            <a:spAutoFit/>
          </a:bodyPr>
          <a:lstStyle/>
          <a:p>
            <a:pPr marL="12700" algn="ctr">
              <a:lnSpc>
                <a:spcPts val="2840"/>
              </a:lnSpc>
            </a:pPr>
            <a:endParaRPr lang="el-GR" b="1" spc="-5" dirty="0" smtClean="0">
              <a:solidFill>
                <a:srgbClr val="FFFF00"/>
              </a:solidFill>
              <a:latin typeface="Arial"/>
              <a:cs typeface="Arial"/>
            </a:endParaRPr>
          </a:p>
          <a:p>
            <a:pPr marL="12700" algn="ctr">
              <a:lnSpc>
                <a:spcPts val="2840"/>
              </a:lnSpc>
            </a:pPr>
            <a:r>
              <a:rPr lang="el-GR" b="1" spc="-5" dirty="0" smtClean="0">
                <a:solidFill>
                  <a:srgbClr val="FFFF00"/>
                </a:solidFill>
                <a:latin typeface="Arial"/>
                <a:cs typeface="Arial"/>
              </a:rPr>
              <a:t>Εκπαίδευση ασθενούς</a:t>
            </a:r>
          </a:p>
          <a:p>
            <a:pPr marL="12700" algn="ctr">
              <a:lnSpc>
                <a:spcPts val="2840"/>
              </a:lnSpc>
            </a:pPr>
            <a:endParaRPr dirty="0">
              <a:latin typeface="Arial"/>
              <a:cs typeface="Arial"/>
            </a:endParaRPr>
          </a:p>
        </p:txBody>
      </p:sp>
      <p:sp>
        <p:nvSpPr>
          <p:cNvPr id="18" name="object 4"/>
          <p:cNvSpPr txBox="1"/>
          <p:nvPr/>
        </p:nvSpPr>
        <p:spPr>
          <a:xfrm>
            <a:off x="3357554" y="1214422"/>
            <a:ext cx="2643206" cy="797654"/>
          </a:xfrm>
          <a:prstGeom prst="rect">
            <a:avLst/>
          </a:prstGeom>
        </p:spPr>
        <p:style>
          <a:lnRef idx="1">
            <a:schemeClr val="accent1"/>
          </a:lnRef>
          <a:fillRef idx="3">
            <a:schemeClr val="accent1"/>
          </a:fillRef>
          <a:effectRef idx="2">
            <a:schemeClr val="accent1"/>
          </a:effectRef>
          <a:fontRef idx="minor">
            <a:schemeClr val="lt1"/>
          </a:fontRef>
        </p:style>
        <p:txBody>
          <a:bodyPr vert="horz" wrap="square" lIns="0" tIns="0" rIns="0" bIns="0" rtlCol="0" anchor="ctr">
            <a:spAutoFit/>
          </a:bodyPr>
          <a:lstStyle/>
          <a:p>
            <a:pPr marL="12700" algn="ctr"/>
            <a:r>
              <a:rPr lang="el-GR" b="1" spc="-5" dirty="0" smtClean="0">
                <a:solidFill>
                  <a:srgbClr val="FFFF00"/>
                </a:solidFill>
                <a:latin typeface="Arial"/>
                <a:cs typeface="Arial"/>
              </a:rPr>
              <a:t>Αποφυγή αλλεργιογόνων</a:t>
            </a:r>
            <a:endParaRPr dirty="0">
              <a:latin typeface="Arial"/>
              <a:cs typeface="Arial"/>
            </a:endParaRPr>
          </a:p>
          <a:p>
            <a:pPr marL="12700">
              <a:lnSpc>
                <a:spcPts val="1945"/>
              </a:lnSpc>
              <a:tabLst>
                <a:tab pos="163830" algn="l"/>
              </a:tabLst>
            </a:pPr>
            <a:r>
              <a:rPr lang="el-GR" sz="1200" i="1" spc="-5" dirty="0" smtClean="0">
                <a:solidFill>
                  <a:srgbClr val="FFFFFF"/>
                </a:solidFill>
                <a:latin typeface="Arial"/>
                <a:cs typeface="Arial"/>
              </a:rPr>
              <a:t>εάν είναι δυνατόν</a:t>
            </a:r>
            <a:endParaRPr sz="1200" dirty="0">
              <a:latin typeface="Arial"/>
              <a:cs typeface="Arial"/>
            </a:endParaRPr>
          </a:p>
        </p:txBody>
      </p:sp>
      <p:pic>
        <p:nvPicPr>
          <p:cNvPr id="19" name="Picture 2" descr="http://www.euforea.eu/images/logo-aria.png"/>
          <p:cNvPicPr>
            <a:picLocks noChangeAspect="1" noChangeArrowheads="1"/>
          </p:cNvPicPr>
          <p:nvPr/>
        </p:nvPicPr>
        <p:blipFill>
          <a:blip r:embed="rId2" cstate="print"/>
          <a:srcRect/>
          <a:stretch>
            <a:fillRect/>
          </a:stretch>
        </p:blipFill>
        <p:spPr bwMode="auto">
          <a:xfrm>
            <a:off x="8143900" y="5831230"/>
            <a:ext cx="1000100" cy="1026769"/>
          </a:xfrm>
          <a:prstGeom prst="rect">
            <a:avLst/>
          </a:prstGeom>
          <a:noFill/>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116632"/>
            <a:ext cx="8229600" cy="1143000"/>
          </a:xfrm>
        </p:spPr>
        <p:txBody>
          <a:bodyPr>
            <a:normAutofit/>
          </a:bodyPr>
          <a:lstStyle/>
          <a:p>
            <a:r>
              <a:rPr lang="el-GR" sz="4000" b="1" dirty="0" smtClean="0">
                <a:solidFill>
                  <a:schemeClr val="accent6">
                    <a:lumMod val="75000"/>
                  </a:schemeClr>
                </a:solidFill>
                <a:latin typeface="+mn-lt"/>
              </a:rPr>
              <a:t>Αλλεργική Επιπεφυκίτιδα</a:t>
            </a:r>
            <a:endParaRPr lang="el-GR" sz="4000" b="1" dirty="0">
              <a:solidFill>
                <a:schemeClr val="accent6">
                  <a:lumMod val="75000"/>
                </a:schemeClr>
              </a:solidFill>
              <a:latin typeface="+mn-lt"/>
            </a:endParaRPr>
          </a:p>
        </p:txBody>
      </p:sp>
      <p:sp>
        <p:nvSpPr>
          <p:cNvPr id="3" name="2 - Θέση περιεχομένου"/>
          <p:cNvSpPr>
            <a:spLocks noGrp="1"/>
          </p:cNvSpPr>
          <p:nvPr>
            <p:ph idx="1"/>
          </p:nvPr>
        </p:nvSpPr>
        <p:spPr>
          <a:xfrm>
            <a:off x="251520" y="1340768"/>
            <a:ext cx="8496944" cy="1512168"/>
          </a:xfrm>
        </p:spPr>
        <p:txBody>
          <a:bodyPr>
            <a:normAutofit/>
          </a:bodyPr>
          <a:lstStyle/>
          <a:p>
            <a:pPr marL="0" indent="0">
              <a:buNone/>
            </a:pPr>
            <a:r>
              <a:rPr lang="el-GR" sz="2800" dirty="0" smtClean="0"/>
              <a:t>Εμφανίζεται όταν ο </a:t>
            </a:r>
            <a:r>
              <a:rPr lang="el-GR" sz="2800" dirty="0" err="1" smtClean="0"/>
              <a:t>επιπεφυκότας</a:t>
            </a:r>
            <a:r>
              <a:rPr lang="el-GR" sz="2800" dirty="0" smtClean="0"/>
              <a:t> παρουσιάζει φλεγμονή που προκαλείται από διάφορα </a:t>
            </a:r>
            <a:r>
              <a:rPr lang="el-GR" sz="2800" dirty="0" err="1" smtClean="0"/>
              <a:t>αεροαλλεργιογόνα</a:t>
            </a:r>
            <a:r>
              <a:rPr lang="el-GR" sz="2800" dirty="0" smtClean="0"/>
              <a:t>  η εξ’ επαφής </a:t>
            </a:r>
            <a:r>
              <a:rPr lang="el-GR" sz="2800" dirty="0" err="1" smtClean="0"/>
              <a:t>αεροαλλεργιογόνα</a:t>
            </a:r>
            <a:r>
              <a:rPr lang="el-GR" sz="2800" dirty="0" smtClean="0"/>
              <a:t>.</a:t>
            </a:r>
            <a:endParaRPr lang="el-GR" sz="2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a:solidFill>
                  <a:schemeClr val="accent6">
                    <a:lumMod val="75000"/>
                  </a:schemeClr>
                </a:solidFill>
              </a:rPr>
              <a:t>Αλλεργική </a:t>
            </a:r>
            <a:r>
              <a:rPr lang="el-GR" b="1" dirty="0" smtClean="0">
                <a:solidFill>
                  <a:schemeClr val="accent6">
                    <a:lumMod val="75000"/>
                  </a:schemeClr>
                </a:solidFill>
              </a:rPr>
              <a:t>Επιπεφυκίτιδα</a:t>
            </a:r>
            <a:br>
              <a:rPr lang="el-GR" b="1" dirty="0" smtClean="0">
                <a:solidFill>
                  <a:schemeClr val="accent6">
                    <a:lumMod val="75000"/>
                  </a:schemeClr>
                </a:solidFill>
              </a:rPr>
            </a:br>
            <a:r>
              <a:rPr lang="el-GR" b="1" dirty="0" err="1" smtClean="0">
                <a:solidFill>
                  <a:schemeClr val="accent6">
                    <a:lumMod val="75000"/>
                  </a:schemeClr>
                </a:solidFill>
              </a:rPr>
              <a:t>Επιπολασμός</a:t>
            </a:r>
            <a:endParaRPr lang="el-GR" dirty="0"/>
          </a:p>
        </p:txBody>
      </p:sp>
      <p:sp>
        <p:nvSpPr>
          <p:cNvPr id="3" name="2 - Θέση περιεχομένου"/>
          <p:cNvSpPr>
            <a:spLocks noGrp="1"/>
          </p:cNvSpPr>
          <p:nvPr>
            <p:ph idx="1"/>
          </p:nvPr>
        </p:nvSpPr>
        <p:spPr>
          <a:xfrm>
            <a:off x="323528" y="1700809"/>
            <a:ext cx="8640960" cy="2808312"/>
          </a:xfrm>
        </p:spPr>
        <p:txBody>
          <a:bodyPr>
            <a:noAutofit/>
          </a:bodyPr>
          <a:lstStyle/>
          <a:p>
            <a:pPr marL="0" indent="0" algn="ctr">
              <a:buNone/>
            </a:pPr>
            <a:r>
              <a:rPr lang="el-GR" sz="2800" dirty="0" smtClean="0"/>
              <a:t>Το </a:t>
            </a:r>
            <a:r>
              <a:rPr lang="el-GR" sz="2800" b="1" dirty="0" smtClean="0"/>
              <a:t>20% του γενικού πληθυσμού </a:t>
            </a:r>
            <a:r>
              <a:rPr lang="el-GR" sz="2800" dirty="0" smtClean="0"/>
              <a:t>πάσχει </a:t>
            </a:r>
          </a:p>
          <a:p>
            <a:pPr marL="0" indent="0" algn="ctr">
              <a:buNone/>
            </a:pPr>
            <a:r>
              <a:rPr lang="el-GR" sz="2800" dirty="0" smtClean="0"/>
              <a:t>από αλλεργική επιπεφυκίτιδα </a:t>
            </a:r>
          </a:p>
          <a:p>
            <a:pPr marL="0" indent="0" algn="ctr">
              <a:buNone/>
            </a:pPr>
            <a:endParaRPr lang="el-GR" sz="2800" dirty="0"/>
          </a:p>
          <a:p>
            <a:pPr marL="0" indent="0" algn="ctr">
              <a:buNone/>
            </a:pPr>
            <a:r>
              <a:rPr lang="el-GR" sz="2800" dirty="0" smtClean="0"/>
              <a:t>ενώ το </a:t>
            </a:r>
            <a:r>
              <a:rPr lang="el-GR" sz="2800" b="1" dirty="0" smtClean="0"/>
              <a:t>60% των ασθενών με αλλεργική ρινίτιδα </a:t>
            </a:r>
          </a:p>
          <a:p>
            <a:pPr marL="0" indent="0" algn="ctr">
              <a:buNone/>
            </a:pPr>
            <a:r>
              <a:rPr lang="el-GR" sz="2800" dirty="0" smtClean="0"/>
              <a:t>έχουν και συμπτώματα από τα μάτια.</a:t>
            </a:r>
          </a:p>
          <a:p>
            <a:pPr algn="ctr">
              <a:buNone/>
            </a:pPr>
            <a:r>
              <a:rPr lang="el-GR" sz="2800" dirty="0" smtClean="0"/>
              <a:t> </a:t>
            </a:r>
          </a:p>
          <a:p>
            <a:pPr algn="ctr">
              <a:buNone/>
            </a:pPr>
            <a:r>
              <a:rPr lang="el-GR" sz="2800" dirty="0" smtClean="0"/>
              <a:t>                                                                 </a:t>
            </a:r>
            <a:endParaRPr lang="el-GR" sz="2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a:solidFill>
                  <a:schemeClr val="accent6">
                    <a:lumMod val="75000"/>
                  </a:schemeClr>
                </a:solidFill>
              </a:rPr>
              <a:t>Αλλεργική Επιπεφυκίτιδα </a:t>
            </a:r>
            <a:r>
              <a:rPr lang="el-GR" b="1" dirty="0" smtClean="0">
                <a:solidFill>
                  <a:schemeClr val="accent6">
                    <a:lumMod val="75000"/>
                  </a:schemeClr>
                </a:solidFill>
              </a:rPr>
              <a:t>Συμπτώματα</a:t>
            </a:r>
            <a:endParaRPr lang="el-GR" b="1" dirty="0">
              <a:solidFill>
                <a:schemeClr val="accent6">
                  <a:lumMod val="75000"/>
                </a:schemeClr>
              </a:solidFill>
            </a:endParaRPr>
          </a:p>
        </p:txBody>
      </p:sp>
      <p:sp>
        <p:nvSpPr>
          <p:cNvPr id="3" name="2 - Θέση περιεχομένου"/>
          <p:cNvSpPr>
            <a:spLocks noGrp="1"/>
          </p:cNvSpPr>
          <p:nvPr>
            <p:ph idx="1"/>
          </p:nvPr>
        </p:nvSpPr>
        <p:spPr>
          <a:xfrm>
            <a:off x="500034" y="1857365"/>
            <a:ext cx="8186766" cy="3227820"/>
          </a:xfrm>
        </p:spPr>
        <p:txBody>
          <a:bodyPr>
            <a:normAutofit/>
          </a:bodyPr>
          <a:lstStyle/>
          <a:p>
            <a:r>
              <a:rPr lang="el-GR" sz="2800" dirty="0" smtClean="0"/>
              <a:t>Έντονος κνησμός ή κάψιμο στα μάτια </a:t>
            </a:r>
          </a:p>
          <a:p>
            <a:r>
              <a:rPr lang="el-GR" sz="2800" dirty="0" smtClean="0"/>
              <a:t>Κόκκινα μάτια </a:t>
            </a:r>
          </a:p>
          <a:p>
            <a:r>
              <a:rPr lang="el-GR" sz="2800" dirty="0" smtClean="0"/>
              <a:t>Δακρύρροια </a:t>
            </a:r>
          </a:p>
          <a:p>
            <a:r>
              <a:rPr lang="el-GR" sz="2800" dirty="0" smtClean="0"/>
              <a:t>Πόνος, φωτοφοβία </a:t>
            </a:r>
          </a:p>
          <a:p>
            <a:r>
              <a:rPr lang="el-GR" sz="2800" dirty="0" smtClean="0"/>
              <a:t>Πρησμένα βλέφαρα.</a:t>
            </a:r>
          </a:p>
          <a:p>
            <a:endParaRPr lang="el-GR" sz="2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a:solidFill>
                  <a:schemeClr val="accent6">
                    <a:lumMod val="75000"/>
                  </a:schemeClr>
                </a:solidFill>
              </a:rPr>
              <a:t>Αλλεργική Επιπεφυκίτιδα </a:t>
            </a:r>
            <a:r>
              <a:rPr lang="el-GR" b="1" dirty="0" smtClean="0">
                <a:solidFill>
                  <a:schemeClr val="accent6">
                    <a:lumMod val="75000"/>
                  </a:schemeClr>
                </a:solidFill>
              </a:rPr>
              <a:t/>
            </a:r>
            <a:br>
              <a:rPr lang="el-GR" b="1" dirty="0" smtClean="0">
                <a:solidFill>
                  <a:schemeClr val="accent6">
                    <a:lumMod val="75000"/>
                  </a:schemeClr>
                </a:solidFill>
              </a:rPr>
            </a:br>
            <a:r>
              <a:rPr lang="el-GR" b="1" dirty="0" smtClean="0">
                <a:solidFill>
                  <a:schemeClr val="accent6">
                    <a:lumMod val="75000"/>
                  </a:schemeClr>
                </a:solidFill>
              </a:rPr>
              <a:t>Θεραπεία </a:t>
            </a:r>
            <a:endParaRPr lang="el-GR" dirty="0"/>
          </a:p>
        </p:txBody>
      </p:sp>
      <p:sp>
        <p:nvSpPr>
          <p:cNvPr id="3" name="2 - Θέση περιεχομένου"/>
          <p:cNvSpPr>
            <a:spLocks noGrp="1"/>
          </p:cNvSpPr>
          <p:nvPr>
            <p:ph idx="1"/>
          </p:nvPr>
        </p:nvSpPr>
        <p:spPr>
          <a:xfrm>
            <a:off x="457200" y="1600201"/>
            <a:ext cx="8229600" cy="4061048"/>
          </a:xfrm>
        </p:spPr>
        <p:txBody>
          <a:bodyPr>
            <a:normAutofit/>
          </a:bodyPr>
          <a:lstStyle/>
          <a:p>
            <a:r>
              <a:rPr lang="el-GR" sz="2800" dirty="0" smtClean="0"/>
              <a:t>Αποφυγή των υπεύθυνων αλλεργιογόνων </a:t>
            </a:r>
          </a:p>
          <a:p>
            <a:r>
              <a:rPr lang="el-GR" sz="2800" dirty="0" smtClean="0"/>
              <a:t>Χρήση τεχνικών δακρύων </a:t>
            </a:r>
          </a:p>
          <a:p>
            <a:r>
              <a:rPr lang="el-GR" sz="2800" dirty="0" err="1" smtClean="0"/>
              <a:t>Αντισταμινικά</a:t>
            </a:r>
            <a:r>
              <a:rPr lang="el-GR" sz="2800" dirty="0" smtClean="0"/>
              <a:t>  σε κολλύριο ή συστηματικά σε χάπια </a:t>
            </a:r>
          </a:p>
          <a:p>
            <a:r>
              <a:rPr lang="el-GR" sz="2800" dirty="0" smtClean="0"/>
              <a:t>Τοπικά </a:t>
            </a:r>
            <a:r>
              <a:rPr lang="el-GR" sz="2800" dirty="0" err="1" smtClean="0"/>
              <a:t>στεροειδή</a:t>
            </a:r>
            <a:r>
              <a:rPr lang="el-GR" sz="2800" dirty="0" smtClean="0"/>
              <a:t>, προσοχή πρέπει να δίνονται για μικρό χρονικό διάστημα και με συνταγή από αλλεργιολόγο ή οφθαλμίατρο.  </a:t>
            </a:r>
            <a:endParaRPr lang="el-GR" sz="2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Grp="1" noChangeAspect="1" noChangeArrowheads="1"/>
          </p:cNvPicPr>
          <p:nvPr>
            <p:ph idx="1"/>
          </p:nvPr>
        </p:nvPicPr>
        <p:blipFill>
          <a:blip r:embed="rId2"/>
          <a:srcRect/>
          <a:stretch>
            <a:fillRect/>
          </a:stretch>
        </p:blipFill>
        <p:spPr>
          <a:xfrm>
            <a:off x="1309391" y="1412776"/>
            <a:ext cx="6646985" cy="4397375"/>
          </a:xfrm>
          <a:noFill/>
        </p:spPr>
      </p:pic>
      <p:sp>
        <p:nvSpPr>
          <p:cNvPr id="37891" name="Rectangle 3"/>
          <p:cNvSpPr>
            <a:spLocks noChangeArrowheads="1"/>
          </p:cNvSpPr>
          <p:nvPr/>
        </p:nvSpPr>
        <p:spPr bwMode="auto">
          <a:xfrm>
            <a:off x="685800" y="304800"/>
            <a:ext cx="7772400" cy="891952"/>
          </a:xfrm>
          <a:prstGeom prst="rect">
            <a:avLst/>
          </a:prstGeom>
          <a:noFill/>
          <a:ln w="9525">
            <a:noFill/>
            <a:miter lim="800000"/>
            <a:headEnd/>
            <a:tailEnd/>
          </a:ln>
        </p:spPr>
        <p:txBody>
          <a:bodyPr anchor="ctr"/>
          <a:lstStyle/>
          <a:p>
            <a:pPr algn="ctr">
              <a:lnSpc>
                <a:spcPct val="100000"/>
              </a:lnSpc>
              <a:spcBef>
                <a:spcPct val="0"/>
              </a:spcBef>
              <a:buClrTx/>
              <a:buSzTx/>
              <a:buFontTx/>
              <a:buNone/>
            </a:pPr>
            <a:r>
              <a:rPr lang="el-GR" sz="4000" b="1" dirty="0">
                <a:solidFill>
                  <a:schemeClr val="accent6">
                    <a:lumMod val="75000"/>
                  </a:schemeClr>
                </a:solidFill>
              </a:rPr>
              <a:t> </a:t>
            </a:r>
            <a:r>
              <a:rPr lang="en-US" sz="4000" b="1" dirty="0">
                <a:solidFill>
                  <a:schemeClr val="accent6">
                    <a:lumMod val="75000"/>
                  </a:schemeClr>
                </a:solidFill>
              </a:rPr>
              <a:t>Allergic rhinitis Co-Morbidities</a:t>
            </a:r>
            <a:endParaRPr lang="el-GR" sz="4000"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srcRect/>
          <a:stretch>
            <a:fillRect/>
          </a:stretch>
        </p:blipFill>
        <p:spPr bwMode="auto">
          <a:xfrm>
            <a:off x="458788" y="1906588"/>
            <a:ext cx="4462462" cy="4024312"/>
          </a:xfrm>
          <a:prstGeom prst="rect">
            <a:avLst/>
          </a:prstGeom>
          <a:noFill/>
          <a:ln w="9525">
            <a:noFill/>
            <a:miter lim="800000"/>
            <a:headEnd/>
            <a:tailEnd/>
          </a:ln>
        </p:spPr>
      </p:pic>
      <p:sp>
        <p:nvSpPr>
          <p:cNvPr id="28675" name="Rectangle 3"/>
          <p:cNvSpPr>
            <a:spLocks noGrp="1" noChangeArrowheads="1"/>
          </p:cNvSpPr>
          <p:nvPr>
            <p:ph type="title"/>
          </p:nvPr>
        </p:nvSpPr>
        <p:spPr>
          <a:xfrm>
            <a:off x="838200" y="228600"/>
            <a:ext cx="7594600" cy="1073150"/>
          </a:xfrm>
        </p:spPr>
        <p:txBody>
          <a:bodyPr>
            <a:normAutofit/>
          </a:bodyPr>
          <a:lstStyle/>
          <a:p>
            <a:r>
              <a:rPr lang="el-GR" sz="4000" b="1" dirty="0">
                <a:solidFill>
                  <a:schemeClr val="accent6">
                    <a:lumMod val="75000"/>
                  </a:schemeClr>
                </a:solidFill>
                <a:latin typeface="Calibri" panose="020F0502020204030204" pitchFamily="34" charset="0"/>
                <a:cs typeface="Calibri" panose="020F0502020204030204" pitchFamily="34" charset="0"/>
              </a:rPr>
              <a:t>Ά</a:t>
            </a:r>
            <a:r>
              <a:rPr lang="el-GR" sz="4000" b="1" dirty="0" smtClean="0">
                <a:solidFill>
                  <a:schemeClr val="accent6">
                    <a:lumMod val="75000"/>
                  </a:schemeClr>
                </a:solidFill>
                <a:latin typeface="Calibri" panose="020F0502020204030204" pitchFamily="34" charset="0"/>
                <a:cs typeface="Calibri" panose="020F0502020204030204" pitchFamily="34" charset="0"/>
              </a:rPr>
              <a:t>σθμα και Αλλεργική Ρινίτιδα</a:t>
            </a:r>
          </a:p>
        </p:txBody>
      </p:sp>
      <p:pic>
        <p:nvPicPr>
          <p:cNvPr id="28676" name="Picture 4" descr="4509 new RGB Fig22222"/>
          <p:cNvPicPr>
            <a:picLocks noChangeAspect="1" noChangeArrowheads="1"/>
          </p:cNvPicPr>
          <p:nvPr/>
        </p:nvPicPr>
        <p:blipFill>
          <a:blip r:embed="rId3">
            <a:clrChange>
              <a:clrFrom>
                <a:srgbClr val="3433CD"/>
              </a:clrFrom>
              <a:clrTo>
                <a:srgbClr val="3433CD">
                  <a:alpha val="0"/>
                </a:srgbClr>
              </a:clrTo>
            </a:clrChange>
          </a:blip>
          <a:srcRect/>
          <a:stretch>
            <a:fillRect/>
          </a:stretch>
        </p:blipFill>
        <p:spPr bwMode="auto">
          <a:xfrm>
            <a:off x="5676900" y="1668463"/>
            <a:ext cx="2716213" cy="4443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733425" y="6303963"/>
            <a:ext cx="6324600" cy="138112"/>
          </a:xfrm>
          <a:prstGeom prst="rect">
            <a:avLst/>
          </a:prstGeom>
          <a:noFill/>
          <a:ln w="9525">
            <a:noFill/>
            <a:miter lim="800000"/>
            <a:headEnd/>
            <a:tailEnd/>
          </a:ln>
        </p:spPr>
        <p:txBody>
          <a:bodyPr lIns="0" tIns="0" rIns="0" bIns="0">
            <a:spAutoFit/>
          </a:bodyPr>
          <a:lstStyle/>
          <a:p>
            <a:pPr eaLnBrk="0" hangingPunct="0">
              <a:lnSpc>
                <a:spcPct val="91000"/>
              </a:lnSpc>
              <a:spcBef>
                <a:spcPct val="46000"/>
              </a:spcBef>
            </a:pPr>
            <a:r>
              <a:rPr lang="fr-FR" altLang="fr-FR" sz="1000">
                <a:solidFill>
                  <a:schemeClr val="bg1"/>
                </a:solidFill>
                <a:latin typeface="Trebuchet MS" pitchFamily="34" charset="0"/>
              </a:rPr>
              <a:t>ARIA workshop report - Bousquet J et al. JACI 2001; 108: S147-334.</a:t>
            </a:r>
          </a:p>
        </p:txBody>
      </p:sp>
      <p:sp>
        <p:nvSpPr>
          <p:cNvPr id="35843" name="Rectangle 3"/>
          <p:cNvSpPr>
            <a:spLocks noGrp="1" noChangeArrowheads="1"/>
          </p:cNvSpPr>
          <p:nvPr>
            <p:ph type="title"/>
          </p:nvPr>
        </p:nvSpPr>
        <p:spPr>
          <a:xfrm>
            <a:off x="251520" y="188913"/>
            <a:ext cx="8712968" cy="1143000"/>
          </a:xfrm>
          <a:solidFill>
            <a:schemeClr val="tx2"/>
          </a:solidFill>
        </p:spPr>
        <p:txBody>
          <a:bodyPr rtlCol="0">
            <a:noAutofit/>
          </a:bodyPr>
          <a:lstStyle/>
          <a:p>
            <a:pPr fontAlgn="auto">
              <a:spcAft>
                <a:spcPts val="0"/>
              </a:spcAft>
              <a:defRPr/>
            </a:pPr>
            <a:r>
              <a:rPr lang="el-GR" altLang="fr-FR" sz="3800" b="1" dirty="0" smtClean="0">
                <a:solidFill>
                  <a:schemeClr val="accent6">
                    <a:lumMod val="75000"/>
                  </a:schemeClr>
                </a:solidFill>
              </a:rPr>
              <a:t>Συσχέτιση μεταξύ ρινίτιδας</a:t>
            </a:r>
            <a:r>
              <a:rPr lang="en-GB" altLang="fr-FR" sz="3800" b="1" dirty="0" smtClean="0">
                <a:solidFill>
                  <a:schemeClr val="accent6">
                    <a:lumMod val="75000"/>
                  </a:schemeClr>
                </a:solidFill>
              </a:rPr>
              <a:t> </a:t>
            </a:r>
            <a:r>
              <a:rPr lang="el-GR" altLang="fr-FR" sz="3800" b="1" dirty="0" smtClean="0">
                <a:solidFill>
                  <a:schemeClr val="accent6">
                    <a:lumMod val="75000"/>
                  </a:schemeClr>
                </a:solidFill>
              </a:rPr>
              <a:t>και άσθματος</a:t>
            </a:r>
            <a:endParaRPr lang="en-US" altLang="fr-FR" sz="3800" b="1" dirty="0" smtClean="0">
              <a:solidFill>
                <a:schemeClr val="accent6">
                  <a:lumMod val="75000"/>
                </a:schemeClr>
              </a:solidFill>
            </a:endParaRPr>
          </a:p>
        </p:txBody>
      </p:sp>
      <p:sp>
        <p:nvSpPr>
          <p:cNvPr id="29700" name="Rectangle 4"/>
          <p:cNvSpPr>
            <a:spLocks noGrp="1" noChangeArrowheads="1"/>
          </p:cNvSpPr>
          <p:nvPr>
            <p:ph type="body" idx="1"/>
          </p:nvPr>
        </p:nvSpPr>
        <p:spPr>
          <a:xfrm>
            <a:off x="323528" y="1556792"/>
            <a:ext cx="8064896" cy="2736304"/>
          </a:xfrm>
        </p:spPr>
        <p:txBody>
          <a:bodyPr>
            <a:normAutofit/>
          </a:bodyPr>
          <a:lstStyle/>
          <a:p>
            <a:pPr marL="381000" indent="-285750"/>
            <a:r>
              <a:rPr lang="el-GR" sz="2800" dirty="0" smtClean="0"/>
              <a:t>Συχνή συνύπαρξη και των δύο κλινικών συνδρόμων </a:t>
            </a:r>
          </a:p>
          <a:p>
            <a:pPr marL="381000" indent="-285750"/>
            <a:r>
              <a:rPr lang="el-GR" sz="2800" dirty="0" smtClean="0"/>
              <a:t>Περισσότεροι από</a:t>
            </a:r>
            <a:r>
              <a:rPr lang="en-GB" sz="2800" dirty="0" smtClean="0"/>
              <a:t> 75% </a:t>
            </a:r>
            <a:r>
              <a:rPr lang="el-GR" sz="2800" dirty="0" smtClean="0"/>
              <a:t>των πασχόντων από αλλεργικό άσθμα αναμένεται να έχουν ταυτόχρονα και ρινίτιδα</a:t>
            </a:r>
            <a:endParaRPr lang="en-GB" sz="2800" dirty="0" smtClean="0"/>
          </a:p>
          <a:p>
            <a:pPr marL="381000" indent="-285750"/>
            <a:endParaRPr lang="en-GB" sz="2800" dirty="0" smtClean="0"/>
          </a:p>
          <a:p>
            <a:pPr marL="381000" indent="-285750"/>
            <a:endParaRPr lang="en-GB" sz="2800" dirty="0" smtClean="0"/>
          </a:p>
          <a:p>
            <a:pPr marL="381000" indent="-285750"/>
            <a:endParaRPr lang="en-GB" sz="2800" dirty="0" smtClean="0"/>
          </a:p>
          <a:p>
            <a:pPr marL="381000" indent="-285750"/>
            <a:endParaRPr lang="en-US" altLang="fr-FR" sz="2800" dirty="0" smtClean="0"/>
          </a:p>
        </p:txBody>
      </p:sp>
      <p:grpSp>
        <p:nvGrpSpPr>
          <p:cNvPr id="2" name="Group 5"/>
          <p:cNvGrpSpPr>
            <a:grpSpLocks/>
          </p:cNvGrpSpPr>
          <p:nvPr/>
        </p:nvGrpSpPr>
        <p:grpSpPr bwMode="auto">
          <a:xfrm>
            <a:off x="2771800" y="3933056"/>
            <a:ext cx="3100536" cy="1684040"/>
            <a:chOff x="1512" y="2208"/>
            <a:chExt cx="2736" cy="1392"/>
          </a:xfrm>
        </p:grpSpPr>
        <p:sp>
          <p:nvSpPr>
            <p:cNvPr id="29707" name="Oval 6"/>
            <p:cNvSpPr>
              <a:spLocks noChangeArrowheads="1"/>
            </p:cNvSpPr>
            <p:nvPr/>
          </p:nvSpPr>
          <p:spPr bwMode="auto">
            <a:xfrm>
              <a:off x="1512" y="2208"/>
              <a:ext cx="1824" cy="1392"/>
            </a:xfrm>
            <a:prstGeom prst="ellipse">
              <a:avLst/>
            </a:prstGeom>
            <a:noFill/>
            <a:ln w="76200">
              <a:solidFill>
                <a:srgbClr val="00FFFF"/>
              </a:solidFill>
              <a:round/>
              <a:headEnd/>
              <a:tailEnd/>
            </a:ln>
          </p:spPr>
          <p:txBody>
            <a:bodyPr wrap="none" anchor="ctr"/>
            <a:lstStyle/>
            <a:p>
              <a:endParaRPr lang="el-GR"/>
            </a:p>
          </p:txBody>
        </p:sp>
        <p:sp>
          <p:nvSpPr>
            <p:cNvPr id="29708" name="Oval 7"/>
            <p:cNvSpPr>
              <a:spLocks noChangeArrowheads="1"/>
            </p:cNvSpPr>
            <p:nvPr/>
          </p:nvSpPr>
          <p:spPr bwMode="auto">
            <a:xfrm>
              <a:off x="2424" y="2208"/>
              <a:ext cx="1824" cy="1392"/>
            </a:xfrm>
            <a:prstGeom prst="ellipse">
              <a:avLst/>
            </a:prstGeom>
            <a:noFill/>
            <a:ln w="76200">
              <a:solidFill>
                <a:srgbClr val="FCB938"/>
              </a:solidFill>
              <a:round/>
              <a:headEnd/>
              <a:tailEnd/>
            </a:ln>
          </p:spPr>
          <p:txBody>
            <a:bodyPr wrap="none" anchor="ctr"/>
            <a:lstStyle/>
            <a:p>
              <a:endParaRPr lang="el-GR"/>
            </a:p>
          </p:txBody>
        </p:sp>
        <p:sp>
          <p:nvSpPr>
            <p:cNvPr id="29709" name="Oval 8"/>
            <p:cNvSpPr>
              <a:spLocks noChangeArrowheads="1"/>
            </p:cNvSpPr>
            <p:nvPr/>
          </p:nvSpPr>
          <p:spPr bwMode="auto">
            <a:xfrm>
              <a:off x="1968" y="2208"/>
              <a:ext cx="1824" cy="1392"/>
            </a:xfrm>
            <a:prstGeom prst="ellipse">
              <a:avLst/>
            </a:prstGeom>
            <a:gradFill rotWithShape="0">
              <a:gsLst>
                <a:gs pos="0">
                  <a:srgbClr val="00FF00"/>
                </a:gs>
                <a:gs pos="50000">
                  <a:srgbClr val="339966"/>
                </a:gs>
                <a:gs pos="100000">
                  <a:srgbClr val="00FF00"/>
                </a:gs>
              </a:gsLst>
              <a:lin ang="5400000" scaled="1"/>
            </a:gradFill>
            <a:ln w="9525">
              <a:noFill/>
              <a:round/>
              <a:headEnd/>
              <a:tailEnd/>
            </a:ln>
          </p:spPr>
          <p:txBody>
            <a:bodyPr wrap="none" anchor="ctr"/>
            <a:lstStyle/>
            <a:p>
              <a:endParaRPr lang="el-GR"/>
            </a:p>
          </p:txBody>
        </p:sp>
      </p:grpSp>
      <p:sp>
        <p:nvSpPr>
          <p:cNvPr id="29702" name="Text Box 9"/>
          <p:cNvSpPr txBox="1">
            <a:spLocks noChangeArrowheads="1"/>
          </p:cNvSpPr>
          <p:nvPr/>
        </p:nvSpPr>
        <p:spPr bwMode="auto">
          <a:xfrm>
            <a:off x="711200" y="4243388"/>
            <a:ext cx="1616075" cy="733425"/>
          </a:xfrm>
          <a:prstGeom prst="rect">
            <a:avLst/>
          </a:prstGeom>
          <a:noFill/>
          <a:ln w="12700">
            <a:noFill/>
            <a:miter lim="800000"/>
            <a:headEnd/>
            <a:tailEnd/>
          </a:ln>
        </p:spPr>
        <p:txBody>
          <a:bodyPr>
            <a:spAutoFit/>
          </a:bodyPr>
          <a:lstStyle/>
          <a:p>
            <a:pPr algn="ctr" eaLnBrk="0" hangingPunct="0"/>
            <a:r>
              <a:rPr lang="el-GR" altLang="fr-FR" sz="2100" b="1">
                <a:solidFill>
                  <a:schemeClr val="bg1"/>
                </a:solidFill>
                <a:latin typeface="Trebuchet MS" pitchFamily="34" charset="0"/>
              </a:rPr>
              <a:t>Αλλεργικό άσθμα</a:t>
            </a:r>
            <a:endParaRPr lang="fr-FR" altLang="fr-FR" sz="2100" b="1">
              <a:solidFill>
                <a:schemeClr val="bg1"/>
              </a:solidFill>
              <a:latin typeface="Trebuchet MS" pitchFamily="34" charset="0"/>
            </a:endParaRPr>
          </a:p>
        </p:txBody>
      </p:sp>
      <p:sp>
        <p:nvSpPr>
          <p:cNvPr id="29703" name="Text Box 10"/>
          <p:cNvSpPr txBox="1">
            <a:spLocks noChangeArrowheads="1"/>
          </p:cNvSpPr>
          <p:nvPr/>
        </p:nvSpPr>
        <p:spPr bwMode="auto">
          <a:xfrm>
            <a:off x="6891338" y="4403725"/>
            <a:ext cx="1616075" cy="457200"/>
          </a:xfrm>
          <a:prstGeom prst="rect">
            <a:avLst/>
          </a:prstGeom>
          <a:noFill/>
          <a:ln w="12700">
            <a:noFill/>
            <a:miter lim="800000"/>
            <a:headEnd/>
            <a:tailEnd/>
          </a:ln>
        </p:spPr>
        <p:txBody>
          <a:bodyPr>
            <a:spAutoFit/>
          </a:bodyPr>
          <a:lstStyle/>
          <a:p>
            <a:pPr algn="ctr" eaLnBrk="0" hangingPunct="0"/>
            <a:r>
              <a:rPr lang="el-GR" altLang="fr-FR" sz="2400">
                <a:solidFill>
                  <a:schemeClr val="bg1"/>
                </a:solidFill>
                <a:latin typeface="Trebuchet MS" pitchFamily="34" charset="0"/>
              </a:rPr>
              <a:t>Ρινίτιδα</a:t>
            </a:r>
            <a:endParaRPr lang="fr-FR" altLang="fr-FR" sz="2400">
              <a:solidFill>
                <a:schemeClr val="bg1"/>
              </a:solidFill>
              <a:latin typeface="Trebuchet MS" pitchFamily="34" charset="0"/>
            </a:endParaRPr>
          </a:p>
        </p:txBody>
      </p:sp>
      <p:sp>
        <p:nvSpPr>
          <p:cNvPr id="29704" name="Line 11"/>
          <p:cNvSpPr>
            <a:spLocks noChangeShapeType="1"/>
          </p:cNvSpPr>
          <p:nvPr/>
        </p:nvSpPr>
        <p:spPr bwMode="auto">
          <a:xfrm>
            <a:off x="2159000" y="4610100"/>
            <a:ext cx="762000" cy="0"/>
          </a:xfrm>
          <a:prstGeom prst="line">
            <a:avLst/>
          </a:prstGeom>
          <a:noFill/>
          <a:ln w="38100">
            <a:solidFill>
              <a:schemeClr val="bg1"/>
            </a:solidFill>
            <a:round/>
            <a:headEnd/>
            <a:tailEnd type="triangle" w="med" len="med"/>
          </a:ln>
        </p:spPr>
        <p:txBody>
          <a:bodyPr wrap="none" anchor="ctr"/>
          <a:lstStyle/>
          <a:p>
            <a:endParaRPr lang="el-GR"/>
          </a:p>
        </p:txBody>
      </p:sp>
      <p:sp>
        <p:nvSpPr>
          <p:cNvPr id="29705" name="Text Box 12"/>
          <p:cNvSpPr txBox="1">
            <a:spLocks noChangeArrowheads="1"/>
          </p:cNvSpPr>
          <p:nvPr/>
        </p:nvSpPr>
        <p:spPr bwMode="auto">
          <a:xfrm>
            <a:off x="3563888" y="4509120"/>
            <a:ext cx="1616075" cy="519112"/>
          </a:xfrm>
          <a:prstGeom prst="rect">
            <a:avLst/>
          </a:prstGeom>
          <a:noFill/>
          <a:ln w="12700">
            <a:noFill/>
            <a:miter lim="800000"/>
            <a:headEnd/>
            <a:tailEnd/>
          </a:ln>
        </p:spPr>
        <p:txBody>
          <a:bodyPr>
            <a:spAutoFit/>
          </a:bodyPr>
          <a:lstStyle/>
          <a:p>
            <a:pPr algn="ctr" eaLnBrk="0" hangingPunct="0"/>
            <a:r>
              <a:rPr lang="fr-FR" altLang="fr-FR" sz="2800" b="1" dirty="0">
                <a:solidFill>
                  <a:schemeClr val="bg1"/>
                </a:solidFill>
                <a:latin typeface="Trebuchet MS" pitchFamily="34" charset="0"/>
              </a:rPr>
              <a:t>75%</a:t>
            </a:r>
            <a:endParaRPr lang="fr-FR" altLang="fr-FR" sz="3200" b="1" dirty="0">
              <a:solidFill>
                <a:schemeClr val="bg1"/>
              </a:solidFill>
              <a:latin typeface="Trebuchet MS" pitchFamily="34" charset="0"/>
            </a:endParaRPr>
          </a:p>
        </p:txBody>
      </p:sp>
      <p:sp>
        <p:nvSpPr>
          <p:cNvPr id="29706" name="Line 13"/>
          <p:cNvSpPr>
            <a:spLocks noChangeShapeType="1"/>
          </p:cNvSpPr>
          <p:nvPr/>
        </p:nvSpPr>
        <p:spPr bwMode="auto">
          <a:xfrm flipH="1">
            <a:off x="6291263" y="4610100"/>
            <a:ext cx="762000" cy="0"/>
          </a:xfrm>
          <a:prstGeom prst="line">
            <a:avLst/>
          </a:prstGeom>
          <a:noFill/>
          <a:ln w="38100">
            <a:solidFill>
              <a:schemeClr val="bg1"/>
            </a:solidFill>
            <a:round/>
            <a:headEnd/>
            <a:tailEnd type="triangle" w="med" len="med"/>
          </a:ln>
        </p:spPr>
        <p:txBody>
          <a:bodyPr wrap="none" anchor="ctr"/>
          <a:lstStyle/>
          <a:p>
            <a:endParaRPr lang="el-G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Grp="1" noChangeAspect="1" noChangeArrowheads="1"/>
          </p:cNvPicPr>
          <p:nvPr>
            <p:ph idx="1"/>
          </p:nvPr>
        </p:nvPicPr>
        <p:blipFill>
          <a:blip r:embed="rId2"/>
          <a:srcRect/>
          <a:stretch>
            <a:fillRect/>
          </a:stretch>
        </p:blipFill>
        <p:spPr>
          <a:xfrm>
            <a:off x="1043608" y="1268760"/>
            <a:ext cx="7194734" cy="5040560"/>
          </a:xfrm>
          <a:noFill/>
        </p:spPr>
      </p:pic>
      <p:sp>
        <p:nvSpPr>
          <p:cNvPr id="38915" name="Rectangle 3"/>
          <p:cNvSpPr>
            <a:spLocks noChangeArrowheads="1"/>
          </p:cNvSpPr>
          <p:nvPr/>
        </p:nvSpPr>
        <p:spPr bwMode="auto">
          <a:xfrm>
            <a:off x="683568" y="116632"/>
            <a:ext cx="7772400" cy="891952"/>
          </a:xfrm>
          <a:prstGeom prst="rect">
            <a:avLst/>
          </a:prstGeom>
          <a:noFill/>
          <a:ln w="9525">
            <a:noFill/>
            <a:miter lim="800000"/>
            <a:headEnd/>
            <a:tailEnd/>
          </a:ln>
        </p:spPr>
        <p:txBody>
          <a:bodyPr anchor="ctr"/>
          <a:lstStyle/>
          <a:p>
            <a:pPr algn="ctr">
              <a:lnSpc>
                <a:spcPct val="100000"/>
              </a:lnSpc>
              <a:spcBef>
                <a:spcPct val="0"/>
              </a:spcBef>
              <a:buClrTx/>
              <a:buSzTx/>
              <a:buFontTx/>
              <a:buNone/>
            </a:pPr>
            <a:r>
              <a:rPr lang="el-GR" sz="4000" b="1" dirty="0">
                <a:solidFill>
                  <a:schemeClr val="accent6">
                    <a:lumMod val="75000"/>
                  </a:schemeClr>
                </a:solidFill>
              </a:rPr>
              <a:t> </a:t>
            </a:r>
            <a:r>
              <a:rPr lang="en-US" sz="4000" b="1" dirty="0">
                <a:solidFill>
                  <a:schemeClr val="accent6">
                    <a:lumMod val="75000"/>
                  </a:schemeClr>
                </a:solidFill>
              </a:rPr>
              <a:t>Allergic rhinitis Co-Morbidities</a:t>
            </a:r>
            <a:endParaRPr lang="el-GR" sz="4000"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1080120"/>
          </a:xfrm>
        </p:spPr>
        <p:txBody>
          <a:bodyPr>
            <a:normAutofit/>
          </a:bodyPr>
          <a:lstStyle/>
          <a:p>
            <a:pPr fontAlgn="auto">
              <a:spcAft>
                <a:spcPts val="0"/>
              </a:spcAft>
              <a:defRPr/>
            </a:pPr>
            <a:r>
              <a:rPr lang="el-GR" sz="4000" b="1" dirty="0" smtClean="0">
                <a:solidFill>
                  <a:schemeClr val="accent6">
                    <a:lumMod val="75000"/>
                  </a:schemeClr>
                </a:solidFill>
              </a:rPr>
              <a:t>Αλλεργία</a:t>
            </a:r>
            <a:endParaRPr lang="el-GR" sz="4000" b="1" dirty="0">
              <a:solidFill>
                <a:schemeClr val="accent6">
                  <a:lumMod val="75000"/>
                </a:schemeClr>
              </a:solidFill>
            </a:endParaRPr>
          </a:p>
        </p:txBody>
      </p:sp>
      <p:sp>
        <p:nvSpPr>
          <p:cNvPr id="47107" name="Content Placeholder 2"/>
          <p:cNvSpPr>
            <a:spLocks noGrp="1"/>
          </p:cNvSpPr>
          <p:nvPr>
            <p:ph idx="1"/>
          </p:nvPr>
        </p:nvSpPr>
        <p:spPr>
          <a:xfrm>
            <a:off x="15992" y="1340769"/>
            <a:ext cx="9073008" cy="2664296"/>
          </a:xfrm>
        </p:spPr>
        <p:txBody>
          <a:bodyPr>
            <a:normAutofit/>
          </a:bodyPr>
          <a:lstStyle/>
          <a:p>
            <a:r>
              <a:rPr lang="el-GR" sz="2800" b="1" dirty="0" smtClean="0"/>
              <a:t>Αλλεργία</a:t>
            </a:r>
            <a:r>
              <a:rPr lang="el-GR" sz="2800" dirty="0" smtClean="0"/>
              <a:t>: είναι η επίκτητη δυνατότητα για ανάπτυξη μία ανεπιθύμητης αντίδρασης, που είναι ανοσολογικά </a:t>
            </a:r>
            <a:r>
              <a:rPr lang="el-GR" sz="2800" dirty="0" err="1" smtClean="0"/>
              <a:t>μεσολαβούμενη</a:t>
            </a:r>
            <a:r>
              <a:rPr lang="el-GR" sz="2800" dirty="0" smtClean="0"/>
              <a:t>. </a:t>
            </a:r>
          </a:p>
          <a:p>
            <a:r>
              <a:rPr lang="el-GR" sz="2800" b="1" dirty="0" smtClean="0"/>
              <a:t>Αλλεργία: </a:t>
            </a:r>
            <a:r>
              <a:rPr lang="el-GR" sz="2800" dirty="0" smtClean="0"/>
              <a:t>χαρακτηρίζεται ως μία αντίδραση υπερευαισθησίας ανοσολογικού τύπου (</a:t>
            </a:r>
            <a:r>
              <a:rPr lang="en-US" sz="2800" dirty="0" err="1" smtClean="0"/>
              <a:t>IgE</a:t>
            </a:r>
            <a:r>
              <a:rPr lang="el-GR" sz="2800" dirty="0" smtClean="0"/>
              <a:t> ή Μη-</a:t>
            </a:r>
            <a:r>
              <a:rPr lang="en-US" sz="2800" dirty="0" err="1" smtClean="0"/>
              <a:t>IgE</a:t>
            </a:r>
            <a:r>
              <a:rPr lang="el-GR" sz="2800" dirty="0" smtClean="0"/>
              <a:t>).</a:t>
            </a:r>
          </a:p>
          <a:p>
            <a:endParaRPr lang="el-GR" sz="2800" dirty="0" smtClean="0"/>
          </a:p>
        </p:txBody>
      </p:sp>
      <p:sp>
        <p:nvSpPr>
          <p:cNvPr id="4" name="Slide Number Placeholder 3"/>
          <p:cNvSpPr>
            <a:spLocks noGrp="1"/>
          </p:cNvSpPr>
          <p:nvPr>
            <p:ph type="sldNum" sz="quarter" idx="12"/>
          </p:nvPr>
        </p:nvSpPr>
        <p:spPr/>
        <p:txBody>
          <a:bodyPr/>
          <a:lstStyle/>
          <a:p>
            <a:pPr>
              <a:defRPr/>
            </a:pPr>
            <a:fld id="{0B8D65C0-D185-47C9-B988-DA65F39F3056}" type="slidenum">
              <a:rPr lang="el-GR"/>
              <a:pPr>
                <a:defRPr/>
              </a:pPr>
              <a:t>3</a:t>
            </a:fld>
            <a:endParaRPr lang="el-G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Grp="1" noChangeAspect="1" noChangeArrowheads="1"/>
          </p:cNvPicPr>
          <p:nvPr>
            <p:ph idx="1"/>
          </p:nvPr>
        </p:nvPicPr>
        <p:blipFill>
          <a:blip r:embed="rId2"/>
          <a:srcRect/>
          <a:stretch>
            <a:fillRect/>
          </a:stretch>
        </p:blipFill>
        <p:spPr>
          <a:xfrm>
            <a:off x="1043608" y="1124744"/>
            <a:ext cx="7302894" cy="5111980"/>
          </a:xfrm>
          <a:noFill/>
        </p:spPr>
      </p:pic>
      <p:sp>
        <p:nvSpPr>
          <p:cNvPr id="39939" name="Rectangle 3"/>
          <p:cNvSpPr>
            <a:spLocks noChangeArrowheads="1"/>
          </p:cNvSpPr>
          <p:nvPr/>
        </p:nvSpPr>
        <p:spPr bwMode="auto">
          <a:xfrm>
            <a:off x="611560" y="116632"/>
            <a:ext cx="7772400" cy="1008112"/>
          </a:xfrm>
          <a:prstGeom prst="rect">
            <a:avLst/>
          </a:prstGeom>
          <a:noFill/>
          <a:ln w="9525">
            <a:noFill/>
            <a:miter lim="800000"/>
            <a:headEnd/>
            <a:tailEnd/>
          </a:ln>
        </p:spPr>
        <p:txBody>
          <a:bodyPr anchor="ctr"/>
          <a:lstStyle/>
          <a:p>
            <a:pPr algn="ctr">
              <a:lnSpc>
                <a:spcPct val="100000"/>
              </a:lnSpc>
              <a:spcBef>
                <a:spcPct val="0"/>
              </a:spcBef>
              <a:buClrTx/>
              <a:buSzTx/>
              <a:buFontTx/>
              <a:buNone/>
            </a:pPr>
            <a:r>
              <a:rPr lang="el-GR" sz="4000" b="1" dirty="0">
                <a:solidFill>
                  <a:schemeClr val="accent6">
                    <a:lumMod val="75000"/>
                  </a:schemeClr>
                </a:solidFill>
              </a:rPr>
              <a:t> </a:t>
            </a:r>
            <a:r>
              <a:rPr lang="en-US" sz="4000" b="1" dirty="0">
                <a:solidFill>
                  <a:schemeClr val="accent6">
                    <a:lumMod val="75000"/>
                  </a:schemeClr>
                </a:solidFill>
              </a:rPr>
              <a:t>Allergic rhinitis Co-Morbidities</a:t>
            </a:r>
            <a:endParaRPr lang="el-GR" sz="4000"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539552" y="116632"/>
            <a:ext cx="8291512" cy="1008112"/>
          </a:xfrm>
        </p:spPr>
        <p:txBody>
          <a:bodyPr rtlCol="0">
            <a:normAutofit/>
          </a:bodyPr>
          <a:lstStyle/>
          <a:p>
            <a:pPr fontAlgn="auto">
              <a:spcAft>
                <a:spcPts val="0"/>
              </a:spcAft>
              <a:defRPr/>
            </a:pPr>
            <a:r>
              <a:rPr lang="en-GB" sz="4000" b="1" dirty="0" smtClean="0">
                <a:solidFill>
                  <a:schemeClr val="accent6">
                    <a:lumMod val="75000"/>
                  </a:schemeClr>
                </a:solidFill>
              </a:rPr>
              <a:t> </a:t>
            </a:r>
            <a:r>
              <a:rPr lang="el-GR" sz="4000" b="1" dirty="0" err="1">
                <a:solidFill>
                  <a:schemeClr val="accent6">
                    <a:lumMod val="75000"/>
                  </a:schemeClr>
                </a:solidFill>
              </a:rPr>
              <a:t>Ά</a:t>
            </a:r>
            <a:r>
              <a:rPr lang="en-GB" sz="4000" b="1" dirty="0" err="1" smtClean="0">
                <a:solidFill>
                  <a:schemeClr val="accent6">
                    <a:lumMod val="75000"/>
                  </a:schemeClr>
                </a:solidFill>
              </a:rPr>
              <a:t>σθμ</a:t>
            </a:r>
            <a:r>
              <a:rPr lang="en-GB" sz="4000" b="1" dirty="0" smtClean="0">
                <a:solidFill>
                  <a:schemeClr val="accent6">
                    <a:lumMod val="75000"/>
                  </a:schemeClr>
                </a:solidFill>
              </a:rPr>
              <a:t>α και Αλλεργική Ρινίτιδα</a:t>
            </a:r>
            <a:endParaRPr lang="el-GR" sz="4000" b="1" dirty="0" smtClean="0">
              <a:solidFill>
                <a:schemeClr val="accent6">
                  <a:lumMod val="75000"/>
                </a:schemeClr>
              </a:solidFill>
            </a:endParaRPr>
          </a:p>
        </p:txBody>
      </p:sp>
      <p:sp>
        <p:nvSpPr>
          <p:cNvPr id="191491" name="Rectangle 3"/>
          <p:cNvSpPr>
            <a:spLocks noGrp="1" noChangeArrowheads="1"/>
          </p:cNvSpPr>
          <p:nvPr>
            <p:ph type="body" sz="half" idx="2"/>
          </p:nvPr>
        </p:nvSpPr>
        <p:spPr>
          <a:xfrm>
            <a:off x="4572000" y="1844824"/>
            <a:ext cx="4035425" cy="4019748"/>
          </a:xfrm>
          <a:solidFill>
            <a:srgbClr val="CCCCFF"/>
          </a:solidFill>
        </p:spPr>
        <p:txBody>
          <a:bodyPr>
            <a:normAutofit lnSpcReduction="10000"/>
          </a:bodyPr>
          <a:lstStyle/>
          <a:p>
            <a:r>
              <a:rPr lang="en-GB" sz="2400" b="1" dirty="0" err="1" smtClean="0">
                <a:solidFill>
                  <a:schemeClr val="tx2"/>
                </a:solidFill>
              </a:rPr>
              <a:t>Κοινός</a:t>
            </a:r>
            <a:r>
              <a:rPr lang="en-GB" sz="2400" b="1" dirty="0" smtClean="0">
                <a:solidFill>
                  <a:schemeClr val="tx2"/>
                </a:solidFill>
              </a:rPr>
              <a:t> </a:t>
            </a:r>
            <a:r>
              <a:rPr lang="en-GB" sz="2400" b="1" dirty="0" err="1" smtClean="0">
                <a:solidFill>
                  <a:schemeClr val="tx2"/>
                </a:solidFill>
              </a:rPr>
              <a:t>Αερ</a:t>
            </a:r>
            <a:r>
              <a:rPr lang="en-GB" sz="2400" b="1" dirty="0" smtClean="0">
                <a:solidFill>
                  <a:schemeClr val="tx2"/>
                </a:solidFill>
              </a:rPr>
              <a:t>αγωγός</a:t>
            </a:r>
            <a:br>
              <a:rPr lang="en-GB" sz="2400" b="1" dirty="0" smtClean="0">
                <a:solidFill>
                  <a:schemeClr val="tx2"/>
                </a:solidFill>
              </a:rPr>
            </a:br>
            <a:endParaRPr lang="en-GB" sz="2400" b="1" dirty="0" smtClean="0">
              <a:solidFill>
                <a:schemeClr val="tx2"/>
              </a:solidFill>
            </a:endParaRPr>
          </a:p>
          <a:p>
            <a:r>
              <a:rPr lang="el-GR" sz="2400" b="1" dirty="0" smtClean="0">
                <a:solidFill>
                  <a:schemeClr val="tx2"/>
                </a:solidFill>
              </a:rPr>
              <a:t>Κοινά </a:t>
            </a:r>
            <a:r>
              <a:rPr lang="en-GB" sz="2400" b="1" dirty="0" smtClean="0">
                <a:solidFill>
                  <a:schemeClr val="tx2"/>
                </a:solidFill>
              </a:rPr>
              <a:t>Επ</a:t>
            </a:r>
            <a:r>
              <a:rPr lang="en-GB" sz="2400" b="1" dirty="0" err="1" smtClean="0">
                <a:solidFill>
                  <a:schemeClr val="tx2"/>
                </a:solidFill>
              </a:rPr>
              <a:t>ιδημιολογικά</a:t>
            </a:r>
            <a:r>
              <a:rPr lang="en-GB" sz="2400" b="1" dirty="0" smtClean="0">
                <a:solidFill>
                  <a:schemeClr val="tx2"/>
                </a:solidFill>
              </a:rPr>
              <a:t> </a:t>
            </a:r>
            <a:r>
              <a:rPr lang="en-GB" sz="2400" b="1" dirty="0" err="1" smtClean="0">
                <a:solidFill>
                  <a:schemeClr val="tx2"/>
                </a:solidFill>
              </a:rPr>
              <a:t>στοιχεί</a:t>
            </a:r>
            <a:r>
              <a:rPr lang="en-GB" sz="2400" b="1" dirty="0" smtClean="0">
                <a:solidFill>
                  <a:schemeClr val="tx2"/>
                </a:solidFill>
              </a:rPr>
              <a:t>α</a:t>
            </a:r>
          </a:p>
          <a:p>
            <a:endParaRPr lang="en-GB" sz="2400" b="1" dirty="0" smtClean="0">
              <a:solidFill>
                <a:schemeClr val="tx2"/>
              </a:solidFill>
            </a:endParaRPr>
          </a:p>
          <a:p>
            <a:r>
              <a:rPr lang="el-GR" sz="2400" b="1" dirty="0" smtClean="0">
                <a:solidFill>
                  <a:schemeClr val="tx2"/>
                </a:solidFill>
              </a:rPr>
              <a:t>Κοινή </a:t>
            </a:r>
            <a:r>
              <a:rPr lang="en-GB" sz="2400" b="1" dirty="0" err="1" smtClean="0">
                <a:solidFill>
                  <a:schemeClr val="tx2"/>
                </a:solidFill>
              </a:rPr>
              <a:t>Φλεγμονή</a:t>
            </a:r>
            <a:r>
              <a:rPr lang="en-GB" sz="2400" b="1" dirty="0" smtClean="0">
                <a:solidFill>
                  <a:schemeClr val="tx2"/>
                </a:solidFill>
              </a:rPr>
              <a:t> </a:t>
            </a:r>
            <a:r>
              <a:rPr lang="en-GB" sz="2400" b="1" dirty="0" err="1" smtClean="0">
                <a:solidFill>
                  <a:schemeClr val="tx2"/>
                </a:solidFill>
              </a:rPr>
              <a:t>του</a:t>
            </a:r>
            <a:r>
              <a:rPr lang="en-GB" sz="2400" b="1" dirty="0" smtClean="0">
                <a:solidFill>
                  <a:schemeClr val="tx2"/>
                </a:solidFill>
              </a:rPr>
              <a:t> </a:t>
            </a:r>
            <a:r>
              <a:rPr lang="en-GB" sz="2400" b="1" dirty="0" err="1" smtClean="0">
                <a:solidFill>
                  <a:schemeClr val="tx2"/>
                </a:solidFill>
              </a:rPr>
              <a:t>ενι</a:t>
            </a:r>
            <a:r>
              <a:rPr lang="en-GB" sz="2400" b="1" dirty="0" smtClean="0">
                <a:solidFill>
                  <a:schemeClr val="tx2"/>
                </a:solidFill>
              </a:rPr>
              <a:t>αίου Αεραγωγού</a:t>
            </a:r>
            <a:endParaRPr lang="el-GR" sz="2400" b="1" dirty="0" smtClean="0">
              <a:solidFill>
                <a:schemeClr val="tx2"/>
              </a:solidFill>
            </a:endParaRPr>
          </a:p>
          <a:p>
            <a:endParaRPr lang="el-GR" sz="2400" b="1" dirty="0" smtClean="0">
              <a:solidFill>
                <a:schemeClr val="tx2"/>
              </a:solidFill>
            </a:endParaRPr>
          </a:p>
          <a:p>
            <a:r>
              <a:rPr lang="el-GR" sz="2400" b="1" dirty="0" smtClean="0">
                <a:solidFill>
                  <a:schemeClr val="tx2"/>
                </a:solidFill>
              </a:rPr>
              <a:t>Κοινά στοιχεία στη Θεραπεία</a:t>
            </a:r>
          </a:p>
        </p:txBody>
      </p:sp>
      <p:pic>
        <p:nvPicPr>
          <p:cNvPr id="31748" name="Picture 4" descr="aria"/>
          <p:cNvPicPr>
            <a:picLocks noGrp="1" noChangeAspect="1" noChangeArrowheads="1"/>
          </p:cNvPicPr>
          <p:nvPr>
            <p:ph sz="half" idx="1"/>
          </p:nvPr>
        </p:nvPicPr>
        <p:blipFill>
          <a:blip r:embed="rId2"/>
          <a:srcRect/>
          <a:stretch>
            <a:fillRect/>
          </a:stretch>
        </p:blipFill>
        <p:spPr>
          <a:xfrm>
            <a:off x="611560" y="1484784"/>
            <a:ext cx="3611562" cy="4071937"/>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endSync delay="0"/>
                                  <p:childTnLst>
                                    <p:set>
                                      <p:cBhvr>
                                        <p:cTn id="6" dur="1" fill="hold">
                                          <p:endSync delay="0"/>
                                        </p:cTn>
                                        <p:tgtEl>
                                          <p:spTgt spid="191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endSync delay="0"/>
                                  <p:childTnLst>
                                    <p:set>
                                      <p:cBhvr>
                                        <p:cTn id="10" dur="1" fill="hold">
                                          <p:endSync delay="0"/>
                                        </p:cTn>
                                        <p:tgtEl>
                                          <p:spTgt spid="1914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endSync delay="0"/>
                                  <p:childTnLst>
                                    <p:set>
                                      <p:cBhvr>
                                        <p:cTn id="14" dur="1" fill="hold">
                                          <p:endSync delay="0"/>
                                        </p:cTn>
                                        <p:tgtEl>
                                          <p:spTgt spid="19149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endSync delay="0"/>
                                  <p:childTnLst>
                                    <p:set>
                                      <p:cBhvr>
                                        <p:cTn id="18" dur="1" fill="hold">
                                          <p:endSync delay="0"/>
                                        </p:cTn>
                                        <p:tgtEl>
                                          <p:spTgt spid="1914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1"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38138"/>
          </a:xfrm>
        </p:spPr>
        <p:txBody>
          <a:bodyPr>
            <a:noAutofit/>
          </a:bodyPr>
          <a:lstStyle/>
          <a:p>
            <a:r>
              <a:rPr lang="el-GR" sz="4000" b="1"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Αλλεργική </a:t>
            </a:r>
            <a:r>
              <a:rPr lang="el-GR" sz="4000" b="1" dirty="0" smtClean="0">
                <a:solidFill>
                  <a:schemeClr val="accent6">
                    <a:lumMod val="75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Ρινίτιδα </a:t>
            </a:r>
            <a:r>
              <a:rPr lang="el-GR" sz="4000" b="1"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και </a:t>
            </a:r>
            <a:r>
              <a:rPr lang="el-GR" sz="4000" b="1" dirty="0" smtClean="0">
                <a:solidFill>
                  <a:schemeClr val="accent6">
                    <a:lumMod val="75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Συνυπάρχουσες Νόσοι </a:t>
            </a:r>
            <a:endParaRPr lang="el-GR" sz="4000" b="1"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p:txBody>
      </p:sp>
      <p:sp>
        <p:nvSpPr>
          <p:cNvPr id="3" name="Θέση περιεχομένου 2"/>
          <p:cNvSpPr>
            <a:spLocks noGrp="1"/>
          </p:cNvSpPr>
          <p:nvPr>
            <p:ph idx="1"/>
          </p:nvPr>
        </p:nvSpPr>
        <p:spPr>
          <a:xfrm>
            <a:off x="323528" y="1844824"/>
            <a:ext cx="8229600" cy="4320480"/>
          </a:xfrm>
        </p:spPr>
        <p:txBody>
          <a:bodyPr>
            <a:normAutofit fontScale="85000" lnSpcReduction="20000"/>
          </a:bodyPr>
          <a:lstStyle/>
          <a:p>
            <a:r>
              <a:rPr lang="el-GR" dirty="0">
                <a:latin typeface="Calibri" panose="020F0502020204030204" pitchFamily="34" charset="0"/>
                <a:cs typeface="Calibri" panose="020F0502020204030204" pitchFamily="34" charset="0"/>
              </a:rPr>
              <a:t>Επιπεφυκίτιδα</a:t>
            </a:r>
          </a:p>
          <a:p>
            <a:r>
              <a:rPr lang="el-GR" dirty="0">
                <a:latin typeface="Calibri" panose="020F0502020204030204" pitchFamily="34" charset="0"/>
                <a:cs typeface="Calibri" panose="020F0502020204030204" pitchFamily="34" charset="0"/>
              </a:rPr>
              <a:t>Φαρυγγίτιδα</a:t>
            </a:r>
          </a:p>
          <a:p>
            <a:r>
              <a:rPr lang="el-GR" dirty="0" err="1">
                <a:latin typeface="Calibri" panose="020F0502020204030204" pitchFamily="34" charset="0"/>
                <a:cs typeface="Calibri" panose="020F0502020204030204" pitchFamily="34" charset="0"/>
              </a:rPr>
              <a:t>Παραρρινοκολπίτιδα</a:t>
            </a:r>
            <a:endParaRPr lang="el-GR" dirty="0">
              <a:latin typeface="Calibri" panose="020F0502020204030204" pitchFamily="34" charset="0"/>
              <a:cs typeface="Calibri" panose="020F0502020204030204" pitchFamily="34" charset="0"/>
            </a:endParaRPr>
          </a:p>
          <a:p>
            <a:r>
              <a:rPr lang="el-GR" dirty="0">
                <a:latin typeface="Calibri" panose="020F0502020204030204" pitchFamily="34" charset="0"/>
                <a:cs typeface="Calibri" panose="020F0502020204030204" pitchFamily="34" charset="0"/>
              </a:rPr>
              <a:t>Άσθμα</a:t>
            </a:r>
          </a:p>
          <a:p>
            <a:r>
              <a:rPr lang="el-GR" dirty="0">
                <a:latin typeface="Calibri" panose="020F0502020204030204" pitchFamily="34" charset="0"/>
                <a:cs typeface="Calibri" panose="020F0502020204030204" pitchFamily="34" charset="0"/>
              </a:rPr>
              <a:t>Έκζεμα (</a:t>
            </a:r>
            <a:r>
              <a:rPr lang="el-GR" dirty="0" err="1">
                <a:latin typeface="Calibri" panose="020F0502020204030204" pitchFamily="34" charset="0"/>
                <a:cs typeface="Calibri" panose="020F0502020204030204" pitchFamily="34" charset="0"/>
              </a:rPr>
              <a:t>ατοπική</a:t>
            </a:r>
            <a:r>
              <a:rPr lang="el-GR" dirty="0">
                <a:latin typeface="Calibri" panose="020F0502020204030204" pitchFamily="34" charset="0"/>
                <a:cs typeface="Calibri" panose="020F0502020204030204" pitchFamily="34" charset="0"/>
              </a:rPr>
              <a:t> δερματίτιδα)</a:t>
            </a:r>
          </a:p>
          <a:p>
            <a:r>
              <a:rPr lang="el-GR" dirty="0">
                <a:latin typeface="Calibri" panose="020F0502020204030204" pitchFamily="34" charset="0"/>
                <a:cs typeface="Calibri" panose="020F0502020204030204" pitchFamily="34" charset="0"/>
              </a:rPr>
              <a:t>Μέση ωτίτιδα</a:t>
            </a:r>
          </a:p>
          <a:p>
            <a:r>
              <a:rPr lang="el-GR" dirty="0">
                <a:latin typeface="Calibri" panose="020F0502020204030204" pitchFamily="34" charset="0"/>
                <a:cs typeface="Calibri" panose="020F0502020204030204" pitchFamily="34" charset="0"/>
              </a:rPr>
              <a:t>Υπερτροφία αδενοειδών/ αποφρακτική άπνοια ύπνου</a:t>
            </a:r>
          </a:p>
          <a:p>
            <a:r>
              <a:rPr lang="el-GR" dirty="0">
                <a:latin typeface="Calibri" panose="020F0502020204030204" pitchFamily="34" charset="0"/>
                <a:cs typeface="Calibri" panose="020F0502020204030204" pitchFamily="34" charset="0"/>
              </a:rPr>
              <a:t>Διαταραχές λόγου</a:t>
            </a:r>
          </a:p>
          <a:p>
            <a:r>
              <a:rPr lang="el-GR" dirty="0">
                <a:latin typeface="Calibri" panose="020F0502020204030204" pitchFamily="34" charset="0"/>
                <a:cs typeface="Calibri" panose="020F0502020204030204" pitchFamily="34" charset="0"/>
              </a:rPr>
              <a:t>Ελλιπή ανάπτυξη (</a:t>
            </a:r>
            <a:r>
              <a:rPr lang="en-US" dirty="0">
                <a:latin typeface="Calibri" panose="020F0502020204030204" pitchFamily="34" charset="0"/>
                <a:cs typeface="Calibri" panose="020F0502020204030204" pitchFamily="34" charset="0"/>
              </a:rPr>
              <a:t>failure to thrive)</a:t>
            </a:r>
            <a:endParaRPr lang="el-GR" dirty="0">
              <a:latin typeface="Calibri" panose="020F0502020204030204" pitchFamily="34" charset="0"/>
              <a:cs typeface="Calibri" panose="020F0502020204030204" pitchFamily="34" charset="0"/>
            </a:endParaRPr>
          </a:p>
          <a:p>
            <a:r>
              <a:rPr lang="el-GR" dirty="0">
                <a:latin typeface="Calibri" panose="020F0502020204030204" pitchFamily="34" charset="0"/>
                <a:cs typeface="Calibri" panose="020F0502020204030204" pitchFamily="34" charset="0"/>
              </a:rPr>
              <a:t>Επηρεασμένη ποιότητα ζωής</a:t>
            </a:r>
          </a:p>
          <a:p>
            <a:endParaRPr lang="el-G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394044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251520" y="260648"/>
            <a:ext cx="8711505" cy="519113"/>
          </a:xfrm>
        </p:spPr>
        <p:txBody>
          <a:bodyPr rtlCol="0">
            <a:normAutofit fontScale="90000"/>
          </a:bodyPr>
          <a:lstStyle/>
          <a:p>
            <a:pPr fontAlgn="auto">
              <a:spcAft>
                <a:spcPts val="0"/>
              </a:spcAft>
              <a:defRPr/>
            </a:pPr>
            <a:r>
              <a:rPr lang="el-GR" b="1" dirty="0" smtClean="0">
                <a:solidFill>
                  <a:schemeClr val="accent6">
                    <a:lumMod val="75000"/>
                  </a:schemeClr>
                </a:solidFill>
                <a:latin typeface="+mn-lt"/>
              </a:rPr>
              <a:t>Θεραπεία αλλεργικής ρινίτιδας </a:t>
            </a:r>
            <a:r>
              <a:rPr lang="en-US" b="1" dirty="0" smtClean="0">
                <a:solidFill>
                  <a:schemeClr val="accent6">
                    <a:lumMod val="75000"/>
                  </a:schemeClr>
                </a:solidFill>
                <a:latin typeface="+mn-lt"/>
              </a:rPr>
              <a:t>(ARIA)</a:t>
            </a:r>
          </a:p>
        </p:txBody>
      </p:sp>
      <p:sp>
        <p:nvSpPr>
          <p:cNvPr id="27" name="Slide Number Placeholder 26"/>
          <p:cNvSpPr>
            <a:spLocks noGrp="1"/>
          </p:cNvSpPr>
          <p:nvPr>
            <p:ph type="sldNum" sz="quarter" idx="12"/>
          </p:nvPr>
        </p:nvSpPr>
        <p:spPr/>
        <p:txBody>
          <a:bodyPr/>
          <a:lstStyle/>
          <a:p>
            <a:pPr>
              <a:defRPr/>
            </a:pPr>
            <a:fld id="{37252759-11A7-4710-B29B-CC32D29E7C6D}" type="slidenum">
              <a:rPr lang="el-GR"/>
              <a:pPr>
                <a:defRPr/>
              </a:pPr>
              <a:t>33</a:t>
            </a:fld>
            <a:endParaRPr lang="el-GR"/>
          </a:p>
        </p:txBody>
      </p:sp>
      <p:grpSp>
        <p:nvGrpSpPr>
          <p:cNvPr id="2" name="Group 3"/>
          <p:cNvGrpSpPr>
            <a:grpSpLocks/>
          </p:cNvGrpSpPr>
          <p:nvPr/>
        </p:nvGrpSpPr>
        <p:grpSpPr bwMode="auto">
          <a:xfrm>
            <a:off x="796925" y="1423988"/>
            <a:ext cx="8115300" cy="4872037"/>
            <a:chOff x="576" y="819"/>
            <a:chExt cx="5040" cy="3405"/>
          </a:xfrm>
        </p:grpSpPr>
        <p:sp>
          <p:nvSpPr>
            <p:cNvPr id="83976" name="Rectangle 4"/>
            <p:cNvSpPr>
              <a:spLocks noChangeArrowheads="1"/>
            </p:cNvSpPr>
            <p:nvPr/>
          </p:nvSpPr>
          <p:spPr bwMode="auto">
            <a:xfrm>
              <a:off x="576" y="3612"/>
              <a:ext cx="5040" cy="307"/>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lstStyle/>
            <a:p>
              <a:pPr>
                <a:defRPr/>
              </a:pPr>
              <a:endParaRPr lang="el-GR"/>
            </a:p>
          </p:txBody>
        </p:sp>
        <p:sp>
          <p:nvSpPr>
            <p:cNvPr id="91141" name="Rectangle 5"/>
            <p:cNvSpPr>
              <a:spLocks noChangeArrowheads="1"/>
            </p:cNvSpPr>
            <p:nvPr/>
          </p:nvSpPr>
          <p:spPr bwMode="auto">
            <a:xfrm>
              <a:off x="624" y="3679"/>
              <a:ext cx="2520" cy="194"/>
            </a:xfrm>
            <a:prstGeom prst="rect">
              <a:avLst/>
            </a:prstGeom>
            <a:noFill/>
            <a:ln w="9525">
              <a:noFill/>
              <a:miter lim="800000"/>
              <a:headEnd/>
              <a:tailEnd/>
            </a:ln>
            <a:effectLst/>
          </p:spPr>
          <p:txBody>
            <a:bodyPr wrap="none" lIns="0" tIns="0" rIns="0" bIns="0">
              <a:spAutoFit/>
            </a:bodyPr>
            <a:lstStyle/>
            <a:p>
              <a:pPr fontAlgn="auto">
                <a:spcBef>
                  <a:spcPts val="0"/>
                </a:spcBef>
                <a:spcAft>
                  <a:spcPts val="0"/>
                </a:spcAft>
                <a:defRPr/>
              </a:pPr>
              <a:r>
                <a:rPr lang="el-GR" b="1" dirty="0">
                  <a:solidFill>
                    <a:srgbClr val="FFFF00"/>
                  </a:solidFill>
                  <a:effectLst>
                    <a:outerShdw blurRad="38100" dist="38100" dir="2700000" algn="tl">
                      <a:srgbClr val="000000">
                        <a:alpha val="43137"/>
                      </a:srgbClr>
                    </a:outerShdw>
                  </a:effectLst>
                  <a:latin typeface="Candara" pitchFamily="34" charset="0"/>
                </a:rPr>
                <a:t>Αποφυγή αλλεργιογόνων και ερεθισμών</a:t>
              </a:r>
              <a:endParaRPr lang="fr-FR" b="1" dirty="0">
                <a:solidFill>
                  <a:srgbClr val="FFFF00"/>
                </a:solidFill>
                <a:effectLst>
                  <a:outerShdw blurRad="38100" dist="38100" dir="2700000" algn="tl">
                    <a:srgbClr val="000000">
                      <a:alpha val="43137"/>
                    </a:srgbClr>
                  </a:outerShdw>
                </a:effectLst>
                <a:latin typeface="Candara" pitchFamily="34" charset="0"/>
              </a:endParaRPr>
            </a:p>
          </p:txBody>
        </p:sp>
        <p:sp>
          <p:nvSpPr>
            <p:cNvPr id="83978" name="Rectangle 6"/>
            <p:cNvSpPr>
              <a:spLocks noChangeArrowheads="1"/>
            </p:cNvSpPr>
            <p:nvPr/>
          </p:nvSpPr>
          <p:spPr bwMode="auto">
            <a:xfrm>
              <a:off x="2880" y="3918"/>
              <a:ext cx="2736" cy="306"/>
            </a:xfrm>
            <a:prstGeom prst="rect">
              <a:avLst/>
            </a:prstGeom>
            <a:ln>
              <a:headEnd/>
              <a:tailEnd/>
            </a:ln>
          </p:spPr>
          <p:style>
            <a:lnRef idx="0">
              <a:schemeClr val="dk1"/>
            </a:lnRef>
            <a:fillRef idx="3">
              <a:schemeClr val="dk1"/>
            </a:fillRef>
            <a:effectRef idx="3">
              <a:schemeClr val="dk1"/>
            </a:effectRef>
            <a:fontRef idx="minor">
              <a:schemeClr val="lt1"/>
            </a:fontRef>
          </p:style>
          <p:txBody>
            <a:bodyPr/>
            <a:lstStyle/>
            <a:p>
              <a:pPr>
                <a:defRPr/>
              </a:pPr>
              <a:endParaRPr lang="el-GR"/>
            </a:p>
          </p:txBody>
        </p:sp>
        <p:sp>
          <p:nvSpPr>
            <p:cNvPr id="33808" name="Rectangle 7"/>
            <p:cNvSpPr>
              <a:spLocks noChangeArrowheads="1"/>
            </p:cNvSpPr>
            <p:nvPr/>
          </p:nvSpPr>
          <p:spPr bwMode="auto">
            <a:xfrm>
              <a:off x="2928" y="3971"/>
              <a:ext cx="985" cy="194"/>
            </a:xfrm>
            <a:prstGeom prst="rect">
              <a:avLst/>
            </a:prstGeom>
            <a:noFill/>
            <a:ln w="9525">
              <a:noFill/>
              <a:miter lim="800000"/>
              <a:headEnd/>
              <a:tailEnd/>
            </a:ln>
          </p:spPr>
          <p:txBody>
            <a:bodyPr wrap="none" lIns="0" tIns="0" rIns="0" bIns="0">
              <a:spAutoFit/>
            </a:bodyPr>
            <a:lstStyle/>
            <a:p>
              <a:r>
                <a:rPr lang="el-GR" b="1">
                  <a:solidFill>
                    <a:srgbClr val="FFFF00"/>
                  </a:solidFill>
                  <a:latin typeface="Candara" pitchFamily="34" charset="0"/>
                </a:rPr>
                <a:t>Ανοσοθεραπεία</a:t>
              </a:r>
              <a:endParaRPr lang="fr-FR" b="1">
                <a:solidFill>
                  <a:srgbClr val="FFFF00"/>
                </a:solidFill>
                <a:latin typeface="Candara" pitchFamily="34" charset="0"/>
              </a:endParaRPr>
            </a:p>
          </p:txBody>
        </p:sp>
        <p:sp>
          <p:nvSpPr>
            <p:cNvPr id="83980" name="Rectangle 8"/>
            <p:cNvSpPr>
              <a:spLocks noChangeArrowheads="1"/>
            </p:cNvSpPr>
            <p:nvPr/>
          </p:nvSpPr>
          <p:spPr bwMode="auto">
            <a:xfrm>
              <a:off x="576" y="3312"/>
              <a:ext cx="5040" cy="307"/>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lstStyle/>
            <a:p>
              <a:pPr>
                <a:defRPr/>
              </a:pPr>
              <a:endParaRPr lang="el-GR"/>
            </a:p>
          </p:txBody>
        </p:sp>
        <p:sp>
          <p:nvSpPr>
            <p:cNvPr id="91145" name="Rectangle 9"/>
            <p:cNvSpPr>
              <a:spLocks noChangeArrowheads="1"/>
            </p:cNvSpPr>
            <p:nvPr/>
          </p:nvSpPr>
          <p:spPr bwMode="auto">
            <a:xfrm>
              <a:off x="624" y="3379"/>
              <a:ext cx="4016" cy="194"/>
            </a:xfrm>
            <a:prstGeom prst="rect">
              <a:avLst/>
            </a:prstGeom>
            <a:noFill/>
            <a:ln w="9525">
              <a:noFill/>
              <a:miter lim="800000"/>
              <a:headEnd/>
              <a:tailEnd/>
            </a:ln>
            <a:effectLst/>
          </p:spPr>
          <p:txBody>
            <a:bodyPr wrap="none" lIns="0" tIns="0" rIns="0" bIns="0">
              <a:spAutoFit/>
            </a:bodyPr>
            <a:lstStyle/>
            <a:p>
              <a:pPr fontAlgn="auto">
                <a:spcBef>
                  <a:spcPts val="0"/>
                </a:spcBef>
                <a:spcAft>
                  <a:spcPts val="0"/>
                </a:spcAft>
                <a:defRPr/>
              </a:pPr>
              <a:r>
                <a:rPr lang="el-GR" b="1" dirty="0">
                  <a:solidFill>
                    <a:schemeClr val="bg2"/>
                  </a:solidFill>
                  <a:effectLst>
                    <a:outerShdw blurRad="38100" dist="38100" dir="2700000" algn="tl">
                      <a:srgbClr val="000000">
                        <a:alpha val="43137"/>
                      </a:srgbClr>
                    </a:outerShdw>
                  </a:effectLst>
                  <a:latin typeface="Candara" pitchFamily="34" charset="0"/>
                </a:rPr>
                <a:t>Αποσυμφορητικά ενδοκρινικά </a:t>
              </a:r>
              <a:r>
                <a:rPr lang="fr-FR" b="1" dirty="0">
                  <a:solidFill>
                    <a:schemeClr val="bg2"/>
                  </a:solidFill>
                  <a:effectLst>
                    <a:outerShdw blurRad="38100" dist="38100" dir="2700000" algn="tl">
                      <a:srgbClr val="000000">
                        <a:alpha val="43137"/>
                      </a:srgbClr>
                    </a:outerShdw>
                  </a:effectLst>
                  <a:latin typeface="Candara" pitchFamily="34" charset="0"/>
                </a:rPr>
                <a:t>(&lt; 10 </a:t>
              </a:r>
              <a:r>
                <a:rPr lang="el-GR" b="1" dirty="0">
                  <a:solidFill>
                    <a:schemeClr val="bg2"/>
                  </a:solidFill>
                  <a:effectLst>
                    <a:outerShdw blurRad="38100" dist="38100" dir="2700000" algn="tl">
                      <a:srgbClr val="000000">
                        <a:alpha val="43137"/>
                      </a:srgbClr>
                    </a:outerShdw>
                  </a:effectLst>
                  <a:latin typeface="Candara" pitchFamily="34" charset="0"/>
                </a:rPr>
                <a:t>ημέρες</a:t>
              </a:r>
              <a:r>
                <a:rPr lang="fr-FR" b="1" dirty="0">
                  <a:solidFill>
                    <a:schemeClr val="bg2"/>
                  </a:solidFill>
                  <a:effectLst>
                    <a:outerShdw blurRad="38100" dist="38100" dir="2700000" algn="tl">
                      <a:srgbClr val="000000">
                        <a:alpha val="43137"/>
                      </a:srgbClr>
                    </a:outerShdw>
                  </a:effectLst>
                  <a:latin typeface="Candara" pitchFamily="34" charset="0"/>
                </a:rPr>
                <a:t>) </a:t>
              </a:r>
              <a:r>
                <a:rPr lang="el-GR" b="1" dirty="0">
                  <a:solidFill>
                    <a:schemeClr val="bg2"/>
                  </a:solidFill>
                  <a:effectLst>
                    <a:outerShdw blurRad="38100" dist="38100" dir="2700000" algn="tl">
                      <a:srgbClr val="000000">
                        <a:alpha val="43137"/>
                      </a:srgbClr>
                    </a:outerShdw>
                  </a:effectLst>
                  <a:latin typeface="Candara" pitchFamily="34" charset="0"/>
                </a:rPr>
                <a:t>ή από του στόματος</a:t>
              </a:r>
              <a:endParaRPr lang="fr-FR" b="1" dirty="0">
                <a:solidFill>
                  <a:schemeClr val="bg2"/>
                </a:solidFill>
                <a:effectLst>
                  <a:outerShdw blurRad="38100" dist="38100" dir="2700000" algn="tl">
                    <a:srgbClr val="000000">
                      <a:alpha val="43137"/>
                    </a:srgbClr>
                  </a:outerShdw>
                </a:effectLst>
                <a:latin typeface="Candara" pitchFamily="34" charset="0"/>
              </a:endParaRPr>
            </a:p>
          </p:txBody>
        </p:sp>
        <p:sp>
          <p:nvSpPr>
            <p:cNvPr id="83982" name="Rectangle 10"/>
            <p:cNvSpPr>
              <a:spLocks noChangeArrowheads="1"/>
            </p:cNvSpPr>
            <p:nvPr/>
          </p:nvSpPr>
          <p:spPr bwMode="auto">
            <a:xfrm>
              <a:off x="1866" y="2694"/>
              <a:ext cx="3750" cy="315"/>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lstStyle/>
            <a:p>
              <a:pPr>
                <a:defRPr/>
              </a:pPr>
              <a:endParaRPr lang="el-GR"/>
            </a:p>
          </p:txBody>
        </p:sp>
        <p:sp>
          <p:nvSpPr>
            <p:cNvPr id="33816" name="Rectangle 11"/>
            <p:cNvSpPr>
              <a:spLocks noChangeArrowheads="1"/>
            </p:cNvSpPr>
            <p:nvPr/>
          </p:nvSpPr>
          <p:spPr bwMode="auto">
            <a:xfrm>
              <a:off x="1956" y="2755"/>
              <a:ext cx="1041" cy="194"/>
            </a:xfrm>
            <a:prstGeom prst="rect">
              <a:avLst/>
            </a:prstGeom>
            <a:noFill/>
            <a:ln w="9525">
              <a:noFill/>
              <a:miter lim="800000"/>
              <a:headEnd/>
              <a:tailEnd/>
            </a:ln>
          </p:spPr>
          <p:txBody>
            <a:bodyPr wrap="none" lIns="0" tIns="0" rIns="0" bIns="0">
              <a:spAutoFit/>
            </a:bodyPr>
            <a:lstStyle/>
            <a:p>
              <a:r>
                <a:rPr lang="el-GR" b="1">
                  <a:solidFill>
                    <a:srgbClr val="FFFF00"/>
                  </a:solidFill>
                  <a:latin typeface="Candara" pitchFamily="34" charset="0"/>
                </a:rPr>
                <a:t>Τοπικά</a:t>
              </a:r>
              <a:r>
                <a:rPr lang="fr-FR" b="1">
                  <a:solidFill>
                    <a:srgbClr val="FFFF00"/>
                  </a:solidFill>
                  <a:latin typeface="Candara" pitchFamily="34" charset="0"/>
                </a:rPr>
                <a:t> cromone </a:t>
              </a:r>
            </a:p>
          </p:txBody>
        </p:sp>
        <p:sp>
          <p:nvSpPr>
            <p:cNvPr id="83984" name="Rectangle 12"/>
            <p:cNvSpPr>
              <a:spLocks noChangeArrowheads="1"/>
            </p:cNvSpPr>
            <p:nvPr/>
          </p:nvSpPr>
          <p:spPr bwMode="auto">
            <a:xfrm>
              <a:off x="576" y="3006"/>
              <a:ext cx="5040" cy="306"/>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a:lstStyle/>
            <a:p>
              <a:pPr>
                <a:defRPr/>
              </a:pPr>
              <a:endParaRPr lang="el-GR"/>
            </a:p>
          </p:txBody>
        </p:sp>
        <p:sp>
          <p:nvSpPr>
            <p:cNvPr id="91149" name="Rectangle 13"/>
            <p:cNvSpPr>
              <a:spLocks noChangeArrowheads="1"/>
            </p:cNvSpPr>
            <p:nvPr/>
          </p:nvSpPr>
          <p:spPr bwMode="auto">
            <a:xfrm>
              <a:off x="624" y="3066"/>
              <a:ext cx="3866" cy="194"/>
            </a:xfrm>
            <a:prstGeom prst="rect">
              <a:avLst/>
            </a:prstGeom>
            <a:noFill/>
            <a:ln w="9525">
              <a:noFill/>
              <a:miter lim="800000"/>
              <a:headEnd/>
              <a:tailEnd/>
            </a:ln>
            <a:effectLst/>
          </p:spPr>
          <p:txBody>
            <a:bodyPr wrap="none" lIns="0" tIns="0" rIns="0" bIns="0">
              <a:spAutoFit/>
            </a:bodyPr>
            <a:lstStyle/>
            <a:p>
              <a:pPr fontAlgn="auto">
                <a:spcBef>
                  <a:spcPts val="0"/>
                </a:spcBef>
                <a:spcAft>
                  <a:spcPts val="0"/>
                </a:spcAft>
                <a:defRPr/>
              </a:pPr>
              <a:r>
                <a:rPr lang="el-GR" b="1" dirty="0">
                  <a:solidFill>
                    <a:srgbClr val="FFFF00"/>
                  </a:solidFill>
                  <a:effectLst>
                    <a:outerShdw blurRad="38100" dist="38100" dir="2700000" algn="tl">
                      <a:srgbClr val="000000">
                        <a:alpha val="43137"/>
                      </a:srgbClr>
                    </a:outerShdw>
                  </a:effectLst>
                  <a:latin typeface="Candara" pitchFamily="34" charset="0"/>
                </a:rPr>
                <a:t>Από του στόματος ή τοπικά μη-κατασταλτικός </a:t>
              </a:r>
              <a:r>
                <a:rPr lang="fr-FR" b="1" dirty="0">
                  <a:solidFill>
                    <a:srgbClr val="FFFF00"/>
                  </a:solidFill>
                  <a:effectLst>
                    <a:outerShdw blurRad="38100" dist="38100" dir="2700000" algn="tl">
                      <a:srgbClr val="000000">
                        <a:alpha val="43137"/>
                      </a:srgbClr>
                    </a:outerShdw>
                  </a:effectLst>
                  <a:latin typeface="Candara" pitchFamily="34" charset="0"/>
                </a:rPr>
                <a:t>H1-</a:t>
              </a:r>
              <a:r>
                <a:rPr lang="el-GR" b="1" dirty="0">
                  <a:solidFill>
                    <a:srgbClr val="FFFF00"/>
                  </a:solidFill>
                  <a:effectLst>
                    <a:outerShdw blurRad="38100" dist="38100" dir="2700000" algn="tl">
                      <a:srgbClr val="000000">
                        <a:alpha val="43137"/>
                      </a:srgbClr>
                    </a:outerShdw>
                  </a:effectLst>
                  <a:latin typeface="Candara" pitchFamily="34" charset="0"/>
                </a:rPr>
                <a:t>αναστολέας</a:t>
              </a:r>
              <a:endParaRPr lang="fr-FR" b="1" dirty="0">
                <a:solidFill>
                  <a:srgbClr val="FFFF00"/>
                </a:solidFill>
                <a:effectLst>
                  <a:outerShdw blurRad="38100" dist="38100" dir="2700000" algn="tl">
                    <a:srgbClr val="000000">
                      <a:alpha val="43137"/>
                    </a:srgbClr>
                  </a:outerShdw>
                </a:effectLst>
                <a:latin typeface="Candara" pitchFamily="34" charset="0"/>
              </a:endParaRPr>
            </a:p>
          </p:txBody>
        </p:sp>
        <p:sp>
          <p:nvSpPr>
            <p:cNvPr id="83986" name="Rectangle 14"/>
            <p:cNvSpPr>
              <a:spLocks noChangeArrowheads="1"/>
            </p:cNvSpPr>
            <p:nvPr/>
          </p:nvSpPr>
          <p:spPr bwMode="auto">
            <a:xfrm>
              <a:off x="1866" y="2379"/>
              <a:ext cx="3750" cy="315"/>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lstStyle/>
            <a:p>
              <a:pPr>
                <a:defRPr/>
              </a:pPr>
              <a:endParaRPr lang="el-GR"/>
            </a:p>
          </p:txBody>
        </p:sp>
        <p:sp>
          <p:nvSpPr>
            <p:cNvPr id="33824" name="Rectangle 15"/>
            <p:cNvSpPr>
              <a:spLocks noChangeArrowheads="1"/>
            </p:cNvSpPr>
            <p:nvPr/>
          </p:nvSpPr>
          <p:spPr bwMode="auto">
            <a:xfrm>
              <a:off x="1956" y="2459"/>
              <a:ext cx="1355" cy="194"/>
            </a:xfrm>
            <a:prstGeom prst="rect">
              <a:avLst/>
            </a:prstGeom>
            <a:noFill/>
            <a:ln w="9525">
              <a:noFill/>
              <a:miter lim="800000"/>
              <a:headEnd/>
              <a:tailEnd/>
            </a:ln>
          </p:spPr>
          <p:txBody>
            <a:bodyPr wrap="none" lIns="0" tIns="0" rIns="0" bIns="0">
              <a:spAutoFit/>
            </a:bodyPr>
            <a:lstStyle/>
            <a:p>
              <a:r>
                <a:rPr lang="el-GR" b="1">
                  <a:solidFill>
                    <a:srgbClr val="FFFF00"/>
                  </a:solidFill>
                  <a:latin typeface="Candara" pitchFamily="34" charset="0"/>
                </a:rPr>
                <a:t>Ενδορινικά στεροειδή</a:t>
              </a:r>
              <a:endParaRPr lang="fr-FR" b="1">
                <a:solidFill>
                  <a:srgbClr val="FFFF00"/>
                </a:solidFill>
                <a:latin typeface="Candara" pitchFamily="34" charset="0"/>
              </a:endParaRPr>
            </a:p>
          </p:txBody>
        </p:sp>
        <p:sp>
          <p:nvSpPr>
            <p:cNvPr id="33825" name="Rectangle 16"/>
            <p:cNvSpPr>
              <a:spLocks noChangeArrowheads="1"/>
            </p:cNvSpPr>
            <p:nvPr/>
          </p:nvSpPr>
          <p:spPr bwMode="auto">
            <a:xfrm>
              <a:off x="576" y="1740"/>
              <a:ext cx="1293" cy="1265"/>
            </a:xfrm>
            <a:prstGeom prst="rect">
              <a:avLst/>
            </a:prstGeom>
            <a:gradFill rotWithShape="0">
              <a:gsLst>
                <a:gs pos="0">
                  <a:srgbClr val="FFFFBF"/>
                </a:gs>
                <a:gs pos="100000">
                  <a:srgbClr val="FFCC66"/>
                </a:gs>
              </a:gsLst>
              <a:path path="shape">
                <a:fillToRect l="50000" t="50000" r="50000" b="50000"/>
              </a:path>
            </a:gradFill>
            <a:ln w="12700">
              <a:solidFill>
                <a:schemeClr val="bg1"/>
              </a:solidFill>
              <a:miter lim="800000"/>
              <a:headEnd/>
              <a:tailEnd/>
            </a:ln>
          </p:spPr>
          <p:txBody>
            <a:bodyPr/>
            <a:lstStyle/>
            <a:p>
              <a:endParaRPr lang="el-GR">
                <a:latin typeface="Franklin Gothic Book" pitchFamily="34" charset="0"/>
              </a:endParaRPr>
            </a:p>
          </p:txBody>
        </p:sp>
        <p:sp>
          <p:nvSpPr>
            <p:cNvPr id="33826" name="Rectangle 17"/>
            <p:cNvSpPr>
              <a:spLocks noChangeArrowheads="1"/>
            </p:cNvSpPr>
            <p:nvPr/>
          </p:nvSpPr>
          <p:spPr bwMode="auto">
            <a:xfrm>
              <a:off x="861" y="2170"/>
              <a:ext cx="784" cy="387"/>
            </a:xfrm>
            <a:prstGeom prst="rect">
              <a:avLst/>
            </a:prstGeom>
            <a:noFill/>
            <a:ln w="9525">
              <a:noFill/>
              <a:miter lim="800000"/>
              <a:headEnd/>
              <a:tailEnd/>
            </a:ln>
          </p:spPr>
          <p:txBody>
            <a:bodyPr wrap="none" lIns="0" tIns="0" rIns="0" bIns="0">
              <a:spAutoFit/>
            </a:bodyPr>
            <a:lstStyle/>
            <a:p>
              <a:pPr algn="ctr"/>
              <a:r>
                <a:rPr lang="el-GR" b="1">
                  <a:latin typeface="Candara" pitchFamily="34" charset="0"/>
                </a:rPr>
                <a:t>Ήπια</a:t>
              </a:r>
              <a:r>
                <a:rPr lang="fr-FR" b="1">
                  <a:latin typeface="Candara" pitchFamily="34" charset="0"/>
                </a:rPr>
                <a:t/>
              </a:r>
              <a:br>
                <a:rPr lang="fr-FR" b="1">
                  <a:latin typeface="Candara" pitchFamily="34" charset="0"/>
                </a:rPr>
              </a:br>
              <a:r>
                <a:rPr lang="el-GR" b="1">
                  <a:latin typeface="Candara" pitchFamily="34" charset="0"/>
                </a:rPr>
                <a:t>διαλείπουσα</a:t>
              </a:r>
              <a:endParaRPr lang="fr-FR" b="1">
                <a:latin typeface="Candara" pitchFamily="34" charset="0"/>
              </a:endParaRPr>
            </a:p>
          </p:txBody>
        </p:sp>
        <p:sp>
          <p:nvSpPr>
            <p:cNvPr id="33827" name="Rectangle 18"/>
            <p:cNvSpPr>
              <a:spLocks noChangeArrowheads="1"/>
            </p:cNvSpPr>
            <p:nvPr/>
          </p:nvSpPr>
          <p:spPr bwMode="auto">
            <a:xfrm>
              <a:off x="1867" y="1428"/>
              <a:ext cx="1253" cy="972"/>
            </a:xfrm>
            <a:prstGeom prst="rect">
              <a:avLst/>
            </a:prstGeom>
            <a:gradFill rotWithShape="0">
              <a:gsLst>
                <a:gs pos="0">
                  <a:srgbClr val="FAF400"/>
                </a:gs>
                <a:gs pos="100000">
                  <a:schemeClr val="accent1"/>
                </a:gs>
              </a:gsLst>
              <a:path path="shape">
                <a:fillToRect l="50000" t="50000" r="50000" b="50000"/>
              </a:path>
            </a:gradFill>
            <a:ln w="12700">
              <a:solidFill>
                <a:schemeClr val="bg1"/>
              </a:solidFill>
              <a:miter lim="800000"/>
              <a:headEnd/>
              <a:tailEnd/>
            </a:ln>
          </p:spPr>
          <p:txBody>
            <a:bodyPr/>
            <a:lstStyle/>
            <a:p>
              <a:endParaRPr lang="el-GR">
                <a:latin typeface="Franklin Gothic Book" pitchFamily="34" charset="0"/>
              </a:endParaRPr>
            </a:p>
          </p:txBody>
        </p:sp>
        <p:sp>
          <p:nvSpPr>
            <p:cNvPr id="33828" name="Rectangle 19"/>
            <p:cNvSpPr>
              <a:spLocks noChangeArrowheads="1"/>
            </p:cNvSpPr>
            <p:nvPr/>
          </p:nvSpPr>
          <p:spPr bwMode="auto">
            <a:xfrm>
              <a:off x="1981" y="1497"/>
              <a:ext cx="1073" cy="968"/>
            </a:xfrm>
            <a:prstGeom prst="rect">
              <a:avLst/>
            </a:prstGeom>
            <a:noFill/>
            <a:ln w="9525">
              <a:noFill/>
              <a:miter lim="800000"/>
              <a:headEnd/>
              <a:tailEnd/>
            </a:ln>
          </p:spPr>
          <p:txBody>
            <a:bodyPr lIns="0" tIns="0" rIns="0" bIns="0">
              <a:spAutoFit/>
            </a:bodyPr>
            <a:lstStyle/>
            <a:p>
              <a:pPr algn="ctr"/>
              <a:r>
                <a:rPr lang="el-GR" b="1">
                  <a:latin typeface="Candara" pitchFamily="34" charset="0"/>
                </a:rPr>
                <a:t>Μετρίου- </a:t>
              </a:r>
            </a:p>
            <a:p>
              <a:pPr algn="ctr"/>
              <a:r>
                <a:rPr lang="el-GR" b="1">
                  <a:latin typeface="Candara" pitchFamily="34" charset="0"/>
                </a:rPr>
                <a:t>σοβαρού </a:t>
              </a:r>
            </a:p>
            <a:p>
              <a:pPr algn="ctr"/>
              <a:r>
                <a:rPr lang="el-GR" b="1">
                  <a:latin typeface="Candara" pitchFamily="34" charset="0"/>
                </a:rPr>
                <a:t>βαθμού </a:t>
              </a:r>
            </a:p>
            <a:p>
              <a:pPr algn="ctr"/>
              <a:r>
                <a:rPr lang="el-GR" b="1">
                  <a:latin typeface="Candara" pitchFamily="34" charset="0"/>
                </a:rPr>
                <a:t>διαλείπουσα</a:t>
              </a:r>
              <a:endParaRPr lang="fr-FR" b="1">
                <a:latin typeface="Candara" pitchFamily="34" charset="0"/>
              </a:endParaRPr>
            </a:p>
            <a:p>
              <a:pPr algn="ctr"/>
              <a:endParaRPr lang="fr-FR" b="1">
                <a:latin typeface="Candara" pitchFamily="34" charset="0"/>
              </a:endParaRPr>
            </a:p>
          </p:txBody>
        </p:sp>
        <p:sp>
          <p:nvSpPr>
            <p:cNvPr id="33829" name="Rectangle 20"/>
            <p:cNvSpPr>
              <a:spLocks noChangeArrowheads="1"/>
            </p:cNvSpPr>
            <p:nvPr/>
          </p:nvSpPr>
          <p:spPr bwMode="auto">
            <a:xfrm>
              <a:off x="3120" y="1104"/>
              <a:ext cx="1248" cy="1296"/>
            </a:xfrm>
            <a:prstGeom prst="rect">
              <a:avLst/>
            </a:prstGeom>
            <a:gradFill rotWithShape="0">
              <a:gsLst>
                <a:gs pos="0">
                  <a:srgbClr val="FFCC66"/>
                </a:gs>
                <a:gs pos="100000">
                  <a:schemeClr val="accent2"/>
                </a:gs>
              </a:gsLst>
              <a:path path="shape">
                <a:fillToRect l="50000" t="50000" r="50000" b="50000"/>
              </a:path>
            </a:gradFill>
            <a:ln w="12700">
              <a:solidFill>
                <a:schemeClr val="bg1"/>
              </a:solidFill>
              <a:miter lim="800000"/>
              <a:headEnd/>
              <a:tailEnd/>
            </a:ln>
          </p:spPr>
          <p:txBody>
            <a:bodyPr/>
            <a:lstStyle/>
            <a:p>
              <a:endParaRPr lang="el-GR">
                <a:latin typeface="Franklin Gothic Book" pitchFamily="34" charset="0"/>
              </a:endParaRPr>
            </a:p>
          </p:txBody>
        </p:sp>
        <p:sp>
          <p:nvSpPr>
            <p:cNvPr id="33830" name="Rectangle 21"/>
            <p:cNvSpPr>
              <a:spLocks noChangeArrowheads="1"/>
            </p:cNvSpPr>
            <p:nvPr/>
          </p:nvSpPr>
          <p:spPr bwMode="auto">
            <a:xfrm>
              <a:off x="3405" y="1571"/>
              <a:ext cx="723" cy="387"/>
            </a:xfrm>
            <a:prstGeom prst="rect">
              <a:avLst/>
            </a:prstGeom>
            <a:noFill/>
            <a:ln w="9525">
              <a:noFill/>
              <a:miter lim="800000"/>
              <a:headEnd/>
              <a:tailEnd/>
            </a:ln>
          </p:spPr>
          <p:txBody>
            <a:bodyPr wrap="none" lIns="0" tIns="0" rIns="0" bIns="0">
              <a:spAutoFit/>
            </a:bodyPr>
            <a:lstStyle/>
            <a:p>
              <a:pPr algn="ctr"/>
              <a:r>
                <a:rPr lang="el-GR" b="1">
                  <a:latin typeface="Candara" pitchFamily="34" charset="0"/>
                </a:rPr>
                <a:t>Ήπια </a:t>
              </a:r>
            </a:p>
            <a:p>
              <a:pPr algn="ctr"/>
              <a:r>
                <a:rPr lang="el-GR" b="1">
                  <a:latin typeface="Candara" pitchFamily="34" charset="0"/>
                </a:rPr>
                <a:t>εμμένουσα </a:t>
              </a:r>
              <a:endParaRPr lang="fr-FR" b="1">
                <a:latin typeface="Candara" pitchFamily="34" charset="0"/>
              </a:endParaRPr>
            </a:p>
          </p:txBody>
        </p:sp>
        <p:sp>
          <p:nvSpPr>
            <p:cNvPr id="33831" name="Rectangle 22"/>
            <p:cNvSpPr>
              <a:spLocks noChangeArrowheads="1"/>
            </p:cNvSpPr>
            <p:nvPr/>
          </p:nvSpPr>
          <p:spPr bwMode="auto">
            <a:xfrm>
              <a:off x="4368" y="819"/>
              <a:ext cx="1248" cy="1581"/>
            </a:xfrm>
            <a:prstGeom prst="rect">
              <a:avLst/>
            </a:prstGeom>
            <a:gradFill rotWithShape="0">
              <a:gsLst>
                <a:gs pos="0">
                  <a:srgbClr val="FF9933"/>
                </a:gs>
                <a:gs pos="100000">
                  <a:schemeClr val="folHlink"/>
                </a:gs>
              </a:gsLst>
              <a:path path="shape">
                <a:fillToRect l="50000" t="50000" r="50000" b="50000"/>
              </a:path>
            </a:gradFill>
            <a:ln w="12700">
              <a:solidFill>
                <a:schemeClr val="bg1"/>
              </a:solidFill>
              <a:miter lim="800000"/>
              <a:headEnd/>
              <a:tailEnd/>
            </a:ln>
          </p:spPr>
          <p:txBody>
            <a:bodyPr/>
            <a:lstStyle/>
            <a:p>
              <a:endParaRPr lang="el-GR">
                <a:latin typeface="Franklin Gothic Book" pitchFamily="34" charset="0"/>
              </a:endParaRPr>
            </a:p>
          </p:txBody>
        </p:sp>
        <p:sp>
          <p:nvSpPr>
            <p:cNvPr id="33832" name="Rectangle 23"/>
            <p:cNvSpPr>
              <a:spLocks noChangeArrowheads="1"/>
            </p:cNvSpPr>
            <p:nvPr/>
          </p:nvSpPr>
          <p:spPr bwMode="auto">
            <a:xfrm>
              <a:off x="4651" y="1122"/>
              <a:ext cx="687" cy="968"/>
            </a:xfrm>
            <a:prstGeom prst="rect">
              <a:avLst/>
            </a:prstGeom>
            <a:noFill/>
            <a:ln w="9525">
              <a:noFill/>
              <a:miter lim="800000"/>
              <a:headEnd/>
              <a:tailEnd/>
            </a:ln>
          </p:spPr>
          <p:txBody>
            <a:bodyPr wrap="none" lIns="0" tIns="0" rIns="0" bIns="0">
              <a:spAutoFit/>
            </a:bodyPr>
            <a:lstStyle/>
            <a:p>
              <a:pPr algn="ctr"/>
              <a:r>
                <a:rPr lang="el-GR" b="1">
                  <a:latin typeface="Candara" pitchFamily="34" charset="0"/>
                </a:rPr>
                <a:t>Μετρίου- </a:t>
              </a:r>
            </a:p>
            <a:p>
              <a:pPr algn="ctr"/>
              <a:r>
                <a:rPr lang="el-GR" b="1">
                  <a:latin typeface="Candara" pitchFamily="34" charset="0"/>
                </a:rPr>
                <a:t>σοβαρού </a:t>
              </a:r>
            </a:p>
            <a:p>
              <a:pPr algn="ctr"/>
              <a:r>
                <a:rPr lang="el-GR" b="1">
                  <a:latin typeface="Candara" pitchFamily="34" charset="0"/>
                </a:rPr>
                <a:t>βαθμού  </a:t>
              </a:r>
            </a:p>
            <a:p>
              <a:pPr algn="ctr"/>
              <a:r>
                <a:rPr lang="el-GR" b="1">
                  <a:latin typeface="Candara" pitchFamily="34" charset="0"/>
                </a:rPr>
                <a:t>εμμένουσα</a:t>
              </a:r>
              <a:endParaRPr lang="fr-FR" b="1">
                <a:latin typeface="Candara" pitchFamily="34" charset="0"/>
              </a:endParaRPr>
            </a:p>
            <a:p>
              <a:pPr algn="ctr"/>
              <a:endParaRPr lang="fr-FR" b="1">
                <a:latin typeface="Candara" pitchFamily="34" charset="0"/>
              </a:endParaRPr>
            </a:p>
          </p:txBody>
        </p:sp>
      </p:grpSp>
      <p:pic>
        <p:nvPicPr>
          <p:cNvPr id="33797" name="Picture 24"/>
          <p:cNvPicPr>
            <a:picLocks noChangeAspect="1" noChangeArrowheads="1"/>
          </p:cNvPicPr>
          <p:nvPr/>
        </p:nvPicPr>
        <p:blipFill>
          <a:blip r:embed="rId3"/>
          <a:srcRect/>
          <a:stretch>
            <a:fillRect/>
          </a:stretch>
        </p:blipFill>
        <p:spPr bwMode="auto">
          <a:xfrm>
            <a:off x="206375" y="1371600"/>
            <a:ext cx="831850" cy="914400"/>
          </a:xfrm>
          <a:prstGeom prst="rect">
            <a:avLst/>
          </a:prstGeom>
          <a:noFill/>
          <a:ln w="25400">
            <a:noFill/>
            <a:miter lim="800000"/>
            <a:headEnd/>
            <a:tailEnd/>
          </a:ln>
        </p:spPr>
      </p:pic>
      <p:sp>
        <p:nvSpPr>
          <p:cNvPr id="33798" name="Text Box 25"/>
          <p:cNvSpPr txBox="1">
            <a:spLocks noChangeArrowheads="1"/>
          </p:cNvSpPr>
          <p:nvPr/>
        </p:nvSpPr>
        <p:spPr bwMode="auto">
          <a:xfrm>
            <a:off x="4343400" y="6613525"/>
            <a:ext cx="4800600" cy="230832"/>
          </a:xfrm>
          <a:prstGeom prst="rect">
            <a:avLst/>
          </a:prstGeom>
          <a:noFill/>
          <a:ln w="9525">
            <a:noFill/>
            <a:miter lim="800000"/>
            <a:headEnd/>
            <a:tailEnd/>
          </a:ln>
        </p:spPr>
        <p:txBody>
          <a:bodyPr>
            <a:spAutoFit/>
          </a:bodyPr>
          <a:lstStyle/>
          <a:p>
            <a:r>
              <a:rPr lang="fr-FR" sz="900" dirty="0" err="1">
                <a:latin typeface="Verdana" pitchFamily="34" charset="0"/>
              </a:rPr>
              <a:t>Adapted</a:t>
            </a:r>
            <a:r>
              <a:rPr lang="fr-FR" sz="900" dirty="0">
                <a:latin typeface="Verdana" pitchFamily="34" charset="0"/>
              </a:rPr>
              <a:t> </a:t>
            </a:r>
            <a:r>
              <a:rPr lang="fr-FR" sz="900" dirty="0" err="1">
                <a:latin typeface="Verdana" pitchFamily="34" charset="0"/>
              </a:rPr>
              <a:t>from</a:t>
            </a:r>
            <a:r>
              <a:rPr lang="fr-FR" sz="900" dirty="0">
                <a:latin typeface="Verdana" pitchFamily="34" charset="0"/>
              </a:rPr>
              <a:t> the ARIA official slide kit, slide 32 - </a:t>
            </a:r>
            <a:r>
              <a:rPr lang="fr-FR" sz="900" dirty="0" err="1">
                <a:latin typeface="Verdana" pitchFamily="34" charset="0"/>
              </a:rPr>
              <a:t>Used</a:t>
            </a:r>
            <a:r>
              <a:rPr lang="fr-FR" sz="900" dirty="0">
                <a:latin typeface="Verdana" pitchFamily="34" charset="0"/>
              </a:rPr>
              <a:t> </a:t>
            </a:r>
            <a:r>
              <a:rPr lang="fr-FR" sz="900" dirty="0" err="1">
                <a:latin typeface="Verdana" pitchFamily="34" charset="0"/>
              </a:rPr>
              <a:t>with</a:t>
            </a:r>
            <a:r>
              <a:rPr lang="fr-FR" sz="900" dirty="0">
                <a:latin typeface="Verdana" pitchFamily="34" charset="0"/>
              </a:rPr>
              <a:t> permission</a:t>
            </a:r>
          </a:p>
        </p:txBody>
      </p:sp>
      <p:sp>
        <p:nvSpPr>
          <p:cNvPr id="22534" name="Rectangle 26"/>
          <p:cNvSpPr>
            <a:spLocks noChangeArrowheads="1"/>
          </p:cNvSpPr>
          <p:nvPr/>
        </p:nvSpPr>
        <p:spPr bwMode="auto">
          <a:xfrm>
            <a:off x="579920" y="836712"/>
            <a:ext cx="8534400" cy="369332"/>
          </a:xfrm>
          <a:prstGeom prst="rect">
            <a:avLst/>
          </a:prstGeom>
          <a:noFill/>
          <a:ln w="9525">
            <a:noFill/>
            <a:miter lim="800000"/>
            <a:headEnd/>
            <a:tailEnd/>
          </a:ln>
        </p:spPr>
        <p:txBody>
          <a:bodyPr>
            <a:spAutoFit/>
          </a:bodyPr>
          <a:lstStyle/>
          <a:p>
            <a:pPr fontAlgn="auto">
              <a:spcBef>
                <a:spcPts val="0"/>
              </a:spcBef>
              <a:spcAft>
                <a:spcPts val="0"/>
              </a:spcAft>
              <a:defRPr/>
            </a:pPr>
            <a:r>
              <a:rPr lang="fr-FR" sz="900" dirty="0">
                <a:latin typeface="Verdana" pitchFamily="34" charset="0"/>
              </a:rPr>
              <a:t>Bousquet J, Van </a:t>
            </a:r>
            <a:r>
              <a:rPr lang="fr-FR" sz="900" dirty="0" err="1">
                <a:latin typeface="Verdana" pitchFamily="34" charset="0"/>
              </a:rPr>
              <a:t>Cauwenberge</a:t>
            </a:r>
            <a:r>
              <a:rPr lang="fr-FR" sz="900" dirty="0">
                <a:latin typeface="Verdana" pitchFamily="34" charset="0"/>
              </a:rPr>
              <a:t> P, </a:t>
            </a:r>
            <a:r>
              <a:rPr lang="fr-FR" sz="900" dirty="0" err="1">
                <a:latin typeface="Verdana" pitchFamily="34" charset="0"/>
              </a:rPr>
              <a:t>Khaltaev</a:t>
            </a:r>
            <a:r>
              <a:rPr lang="fr-FR" sz="900" dirty="0">
                <a:latin typeface="Verdana" pitchFamily="34" charset="0"/>
              </a:rPr>
              <a:t> N. ARIA Workshop Group, World </a:t>
            </a:r>
            <a:r>
              <a:rPr lang="fr-FR" sz="900" dirty="0" err="1">
                <a:latin typeface="Verdana" pitchFamily="34" charset="0"/>
              </a:rPr>
              <a:t>Health</a:t>
            </a:r>
            <a:r>
              <a:rPr lang="fr-FR" sz="900" dirty="0">
                <a:latin typeface="Verdana" pitchFamily="34" charset="0"/>
              </a:rPr>
              <a:t> </a:t>
            </a:r>
            <a:r>
              <a:rPr lang="fr-FR" sz="900" dirty="0" err="1">
                <a:latin typeface="Verdana" pitchFamily="34" charset="0"/>
              </a:rPr>
              <a:t>Organization</a:t>
            </a:r>
            <a:r>
              <a:rPr lang="fr-FR" sz="900" dirty="0">
                <a:latin typeface="Verdana" pitchFamily="34" charset="0"/>
              </a:rPr>
              <a:t>. </a:t>
            </a:r>
          </a:p>
          <a:p>
            <a:pPr fontAlgn="auto">
              <a:spcBef>
                <a:spcPts val="0"/>
              </a:spcBef>
              <a:spcAft>
                <a:spcPts val="0"/>
              </a:spcAft>
              <a:defRPr/>
            </a:pPr>
            <a:r>
              <a:rPr lang="fr-FR" sz="900" dirty="0" err="1">
                <a:latin typeface="Verdana" pitchFamily="34" charset="0"/>
              </a:rPr>
              <a:t>Allergic</a:t>
            </a:r>
            <a:r>
              <a:rPr lang="fr-FR" sz="900" dirty="0">
                <a:latin typeface="Verdana" pitchFamily="34" charset="0"/>
              </a:rPr>
              <a:t> </a:t>
            </a:r>
            <a:r>
              <a:rPr lang="fr-FR" sz="900" dirty="0" err="1">
                <a:latin typeface="Verdana" pitchFamily="34" charset="0"/>
              </a:rPr>
              <a:t>rhinitis</a:t>
            </a:r>
            <a:r>
              <a:rPr lang="fr-FR" sz="900" dirty="0">
                <a:latin typeface="Verdana" pitchFamily="34" charset="0"/>
              </a:rPr>
              <a:t> and </a:t>
            </a:r>
            <a:r>
              <a:rPr lang="fr-FR" sz="900" dirty="0" err="1">
                <a:latin typeface="Verdana" pitchFamily="34" charset="0"/>
              </a:rPr>
              <a:t>its</a:t>
            </a:r>
            <a:r>
              <a:rPr lang="fr-FR" sz="900" dirty="0">
                <a:latin typeface="Verdana" pitchFamily="34" charset="0"/>
              </a:rPr>
              <a:t> impact on </a:t>
            </a:r>
            <a:r>
              <a:rPr lang="fr-FR" sz="900" dirty="0" err="1">
                <a:latin typeface="Verdana" pitchFamily="34" charset="0"/>
              </a:rPr>
              <a:t>asthma</a:t>
            </a:r>
            <a:r>
              <a:rPr lang="fr-FR" sz="900" dirty="0">
                <a:latin typeface="Verdana" pitchFamily="34" charset="0"/>
              </a:rPr>
              <a:t>. J </a:t>
            </a:r>
            <a:r>
              <a:rPr lang="fr-FR" sz="900" dirty="0" err="1">
                <a:latin typeface="Verdana" pitchFamily="34" charset="0"/>
              </a:rPr>
              <a:t>Allergy</a:t>
            </a:r>
            <a:r>
              <a:rPr lang="fr-FR" sz="900" dirty="0">
                <a:latin typeface="Verdana" pitchFamily="34" charset="0"/>
              </a:rPr>
              <a:t> Clin </a:t>
            </a:r>
            <a:r>
              <a:rPr lang="fr-FR" sz="900" dirty="0" err="1">
                <a:latin typeface="Verdana" pitchFamily="34" charset="0"/>
              </a:rPr>
              <a:t>Immunol</a:t>
            </a:r>
            <a:r>
              <a:rPr lang="fr-FR" sz="900" dirty="0">
                <a:latin typeface="Verdana" pitchFamily="34" charset="0"/>
              </a:rPr>
              <a:t> 2001;108 :S147-334</a:t>
            </a:r>
          </a:p>
        </p:txBody>
      </p:sp>
      <p:pic>
        <p:nvPicPr>
          <p:cNvPr id="33800" name="Picture 6" descr="Letter_Head Hellas_final"/>
          <p:cNvPicPr>
            <a:picLocks noChangeAspect="1" noChangeArrowheads="1"/>
          </p:cNvPicPr>
          <p:nvPr/>
        </p:nvPicPr>
        <p:blipFill>
          <a:blip r:embed="rId4"/>
          <a:srcRect l="76207" t="2693" r="3810" b="93610"/>
          <a:stretch>
            <a:fillRect/>
          </a:stretch>
        </p:blipFill>
        <p:spPr bwMode="auto">
          <a:xfrm>
            <a:off x="11787238" y="-500090"/>
            <a:ext cx="1223962" cy="3206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291264" cy="1146537"/>
          </a:xfrm>
        </p:spPr>
        <p:txBody>
          <a:bodyPr>
            <a:normAutofit fontScale="90000"/>
            <a:scene3d>
              <a:camera prst="orthographicFront"/>
              <a:lightRig rig="threePt" dir="t"/>
            </a:scene3d>
            <a:sp3d extrusionH="57150">
              <a:bevelT w="38100" h="38100"/>
            </a:sp3d>
          </a:bodyPr>
          <a:lstStyle/>
          <a:p>
            <a:pPr>
              <a:lnSpc>
                <a:spcPct val="100000"/>
              </a:lnSpc>
            </a:pPr>
            <a:r>
              <a:rPr lang="el-GR" b="1" dirty="0" smtClean="0">
                <a:solidFill>
                  <a:srgbClr val="E46C0A"/>
                </a:solidFill>
                <a:effectLst>
                  <a:outerShdw blurRad="38100" dist="38100" dir="2700000" algn="tl">
                    <a:srgbClr val="000000">
                      <a:alpha val="43137"/>
                    </a:srgbClr>
                  </a:outerShdw>
                </a:effectLst>
                <a:latin typeface="Calibri" pitchFamily="34" charset="0"/>
              </a:rPr>
              <a:t>Αλλεργική ρινίτιδα</a:t>
            </a:r>
            <a:br>
              <a:rPr lang="el-GR" b="1" dirty="0" smtClean="0">
                <a:solidFill>
                  <a:srgbClr val="E46C0A"/>
                </a:solidFill>
                <a:effectLst>
                  <a:outerShdw blurRad="38100" dist="38100" dir="2700000" algn="tl">
                    <a:srgbClr val="000000">
                      <a:alpha val="43137"/>
                    </a:srgbClr>
                  </a:outerShdw>
                </a:effectLst>
                <a:latin typeface="Calibri" pitchFamily="34" charset="0"/>
              </a:rPr>
            </a:br>
            <a:r>
              <a:rPr lang="en-US" sz="3200" b="1" dirty="0" smtClean="0">
                <a:solidFill>
                  <a:srgbClr val="00B0F0"/>
                </a:solidFill>
                <a:latin typeface="Calibri" pitchFamily="34" charset="0"/>
              </a:rPr>
              <a:t>“</a:t>
            </a:r>
            <a:r>
              <a:rPr lang="el-GR" sz="3200" b="1" dirty="0" smtClean="0">
                <a:solidFill>
                  <a:srgbClr val="00B0F0"/>
                </a:solidFill>
                <a:latin typeface="Calibri" pitchFamily="34" charset="0"/>
              </a:rPr>
              <a:t>Νόσος των ενιαίων αεροφόρων οδών</a:t>
            </a:r>
            <a:r>
              <a:rPr lang="en-US" sz="3200" b="1" dirty="0" smtClean="0">
                <a:solidFill>
                  <a:srgbClr val="00B0F0"/>
                </a:solidFill>
                <a:latin typeface="Calibri" pitchFamily="34" charset="0"/>
              </a:rPr>
              <a:t>”</a:t>
            </a:r>
            <a:endParaRPr lang="el-GR" sz="3200" b="1" dirty="0">
              <a:solidFill>
                <a:srgbClr val="00B0F0"/>
              </a:solidFill>
              <a:latin typeface="Calibri" pitchFamily="34" charset="0"/>
            </a:endParaRPr>
          </a:p>
        </p:txBody>
      </p:sp>
      <p:sp>
        <p:nvSpPr>
          <p:cNvPr id="3" name="Content Placeholder 2"/>
          <p:cNvSpPr>
            <a:spLocks noGrp="1"/>
          </p:cNvSpPr>
          <p:nvPr>
            <p:ph idx="1"/>
          </p:nvPr>
        </p:nvSpPr>
        <p:spPr>
          <a:xfrm>
            <a:off x="395536" y="5085184"/>
            <a:ext cx="8424936" cy="1184995"/>
          </a:xfrm>
        </p:spPr>
        <p:txBody>
          <a:bodyPr>
            <a:noAutofit/>
          </a:bodyPr>
          <a:lstStyle/>
          <a:p>
            <a:r>
              <a:rPr lang="el-GR" sz="2200" dirty="0" smtClean="0">
                <a:solidFill>
                  <a:schemeClr val="tx2"/>
                </a:solidFill>
                <a:latin typeface="Calibri" panose="020F0502020204030204" pitchFamily="34" charset="0"/>
              </a:rPr>
              <a:t>Το 80% των ασθματικών έχουν συνυπάρχουσα αλλεργική ρινίτιδα</a:t>
            </a:r>
          </a:p>
          <a:p>
            <a:r>
              <a:rPr lang="el-GR" sz="2200" dirty="0" smtClean="0">
                <a:solidFill>
                  <a:schemeClr val="tx2"/>
                </a:solidFill>
                <a:latin typeface="Calibri" panose="020F0502020204030204" pitchFamily="34" charset="0"/>
              </a:rPr>
              <a:t>Κοινά αλλεργιογόνα - εκλυτικά αίτια</a:t>
            </a:r>
          </a:p>
          <a:p>
            <a:r>
              <a:rPr lang="el-GR" sz="2200" dirty="0" smtClean="0">
                <a:solidFill>
                  <a:schemeClr val="tx2"/>
                </a:solidFill>
                <a:latin typeface="Calibri" panose="020F0502020204030204" pitchFamily="34" charset="0"/>
              </a:rPr>
              <a:t>Κοινά κύτταρα φλεγμονής, μεσολαβητές (λευκοτριένια)</a:t>
            </a:r>
            <a:endParaRPr lang="el-GR" sz="2200" dirty="0">
              <a:solidFill>
                <a:schemeClr val="tx2"/>
              </a:solidFill>
              <a:latin typeface="Calibri" panose="020F0502020204030204" pitchFamily="34" charset="0"/>
            </a:endParaRPr>
          </a:p>
        </p:txBody>
      </p:sp>
      <p:sp>
        <p:nvSpPr>
          <p:cNvPr id="6" name="TextBox 5"/>
          <p:cNvSpPr txBox="1"/>
          <p:nvPr/>
        </p:nvSpPr>
        <p:spPr>
          <a:xfrm>
            <a:off x="5796136" y="6381328"/>
            <a:ext cx="3168352" cy="369332"/>
          </a:xfrm>
          <a:prstGeom prst="rect">
            <a:avLst/>
          </a:prstGeom>
          <a:noFill/>
        </p:spPr>
        <p:txBody>
          <a:bodyPr wrap="square" rtlCol="0">
            <a:spAutoFit/>
          </a:bodyPr>
          <a:lstStyle/>
          <a:p>
            <a:pPr algn="r"/>
            <a:r>
              <a:rPr lang="en-US" sz="900" i="1" dirty="0" err="1" smtClean="0">
                <a:solidFill>
                  <a:srgbClr val="E68422">
                    <a:lumMod val="75000"/>
                  </a:srgbClr>
                </a:solidFill>
              </a:rPr>
              <a:t>Vardiani</a:t>
            </a:r>
            <a:r>
              <a:rPr lang="en-US" sz="900" i="1" dirty="0" smtClean="0">
                <a:solidFill>
                  <a:srgbClr val="E68422">
                    <a:lumMod val="75000"/>
                  </a:srgbClr>
                </a:solidFill>
              </a:rPr>
              <a:t> P, J Allergy </a:t>
            </a:r>
            <a:r>
              <a:rPr lang="en-US" sz="900" i="1" dirty="0" err="1" smtClean="0">
                <a:solidFill>
                  <a:srgbClr val="E68422">
                    <a:lumMod val="75000"/>
                  </a:srgbClr>
                </a:solidFill>
              </a:rPr>
              <a:t>Clin</a:t>
            </a:r>
            <a:r>
              <a:rPr lang="en-US" sz="900" i="1" dirty="0" smtClean="0">
                <a:solidFill>
                  <a:srgbClr val="E68422">
                    <a:lumMod val="75000"/>
                  </a:srgbClr>
                </a:solidFill>
              </a:rPr>
              <a:t> </a:t>
            </a:r>
            <a:r>
              <a:rPr lang="en-US" sz="900" i="1" dirty="0" err="1" smtClean="0">
                <a:solidFill>
                  <a:srgbClr val="E68422">
                    <a:lumMod val="75000"/>
                  </a:srgbClr>
                </a:solidFill>
              </a:rPr>
              <a:t>Immunol</a:t>
            </a:r>
            <a:r>
              <a:rPr lang="en-US" sz="900" i="1" dirty="0" smtClean="0">
                <a:solidFill>
                  <a:srgbClr val="E68422">
                    <a:lumMod val="75000"/>
                  </a:srgbClr>
                </a:solidFill>
              </a:rPr>
              <a:t> 1990</a:t>
            </a:r>
          </a:p>
          <a:p>
            <a:pPr algn="r"/>
            <a:r>
              <a:rPr lang="en-US" sz="900" i="1" dirty="0" err="1" smtClean="0">
                <a:solidFill>
                  <a:srgbClr val="E68422">
                    <a:lumMod val="75000"/>
                  </a:srgbClr>
                </a:solidFill>
              </a:rPr>
              <a:t>Blais</a:t>
            </a:r>
            <a:r>
              <a:rPr lang="en-US" sz="900" i="1" dirty="0" smtClean="0">
                <a:solidFill>
                  <a:srgbClr val="E68422">
                    <a:lumMod val="75000"/>
                  </a:srgbClr>
                </a:solidFill>
              </a:rPr>
              <a:t> MS, Allergy Asthma </a:t>
            </a:r>
            <a:r>
              <a:rPr lang="en-US" sz="900" i="1" dirty="0" err="1" smtClean="0">
                <a:solidFill>
                  <a:srgbClr val="E68422">
                    <a:lumMod val="75000"/>
                  </a:srgbClr>
                </a:solidFill>
              </a:rPr>
              <a:t>Proc</a:t>
            </a:r>
            <a:r>
              <a:rPr lang="en-US" sz="900" i="1" dirty="0" smtClean="0">
                <a:solidFill>
                  <a:srgbClr val="E68422">
                    <a:lumMod val="75000"/>
                  </a:srgbClr>
                </a:solidFill>
              </a:rPr>
              <a:t> ,2005</a:t>
            </a:r>
            <a:endParaRPr lang="el-GR" sz="900" i="1" dirty="0">
              <a:solidFill>
                <a:srgbClr val="E68422">
                  <a:lumMod val="75000"/>
                </a:srgbClr>
              </a:solidFill>
            </a:endParaRPr>
          </a:p>
        </p:txBody>
      </p:sp>
      <p:graphicFrame>
        <p:nvGraphicFramePr>
          <p:cNvPr id="11" name="Diagram 10"/>
          <p:cNvGraphicFramePr/>
          <p:nvPr>
            <p:extLst>
              <p:ext uri="{D42A27DB-BD31-4B8C-83A1-F6EECF244321}">
                <p14:modId xmlns:p14="http://schemas.microsoft.com/office/powerpoint/2010/main" val="711697680"/>
              </p:ext>
            </p:extLst>
          </p:nvPr>
        </p:nvGraphicFramePr>
        <p:xfrm>
          <a:off x="2771800" y="98072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tangle 8"/>
          <p:cNvSpPr>
            <a:spLocks noChangeArrowheads="1"/>
          </p:cNvSpPr>
          <p:nvPr/>
        </p:nvSpPr>
        <p:spPr bwMode="auto">
          <a:xfrm>
            <a:off x="4499992" y="3356992"/>
            <a:ext cx="1811458" cy="5847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l-GR" sz="1600" b="1" dirty="0" smtClean="0">
                <a:solidFill>
                  <a:prstClr val="black">
                    <a:lumMod val="75000"/>
                    <a:lumOff val="25000"/>
                  </a:prstClr>
                </a:solidFill>
                <a:latin typeface="Calibri" panose="020F0502020204030204" pitchFamily="34" charset="0"/>
              </a:rPr>
              <a:t>Αλλεργική ρινίτιδα</a:t>
            </a:r>
          </a:p>
          <a:p>
            <a:pPr algn="ctr"/>
            <a:r>
              <a:rPr lang="el-GR" sz="1600" b="1" dirty="0" smtClean="0">
                <a:solidFill>
                  <a:prstClr val="black">
                    <a:lumMod val="75000"/>
                    <a:lumOff val="25000"/>
                  </a:prstClr>
                </a:solidFill>
                <a:latin typeface="Calibri" panose="020F0502020204030204" pitchFamily="34" charset="0"/>
              </a:rPr>
              <a:t>+ άσθμα</a:t>
            </a:r>
            <a:endParaRPr lang="el-GR" sz="1600" b="1" dirty="0">
              <a:solidFill>
                <a:prstClr val="black">
                  <a:lumMod val="75000"/>
                  <a:lumOff val="25000"/>
                </a:prstClr>
              </a:solidFill>
              <a:latin typeface="Calibri" panose="020F0502020204030204" pitchFamily="34" charset="0"/>
            </a:endParaRPr>
          </a:p>
        </p:txBody>
      </p:sp>
      <p:sp>
        <p:nvSpPr>
          <p:cNvPr id="13" name="Rectangle 7"/>
          <p:cNvSpPr>
            <a:spLocks noChangeArrowheads="1"/>
          </p:cNvSpPr>
          <p:nvPr/>
        </p:nvSpPr>
        <p:spPr bwMode="auto">
          <a:xfrm>
            <a:off x="3707904" y="2492896"/>
            <a:ext cx="2009396" cy="36933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l-GR" b="1" dirty="0">
                <a:solidFill>
                  <a:prstClr val="black">
                    <a:lumMod val="75000"/>
                    <a:lumOff val="25000"/>
                  </a:prstClr>
                </a:solidFill>
                <a:latin typeface="Calibri" panose="020F0502020204030204" pitchFamily="34" charset="0"/>
              </a:rPr>
              <a:t>Αλλεργική </a:t>
            </a:r>
            <a:r>
              <a:rPr lang="el-GR" b="1" dirty="0" smtClean="0">
                <a:solidFill>
                  <a:prstClr val="black">
                    <a:lumMod val="75000"/>
                    <a:lumOff val="25000"/>
                  </a:prstClr>
                </a:solidFill>
                <a:latin typeface="Calibri" panose="020F0502020204030204" pitchFamily="34" charset="0"/>
              </a:rPr>
              <a:t>ρινίτιδα</a:t>
            </a:r>
            <a:endParaRPr lang="el-GR" b="1" dirty="0">
              <a:solidFill>
                <a:prstClr val="black">
                  <a:lumMod val="75000"/>
                  <a:lumOff val="25000"/>
                </a:prstClr>
              </a:solidFill>
              <a:latin typeface="Calibri" panose="020F0502020204030204" pitchFamily="34" charset="0"/>
            </a:endParaRPr>
          </a:p>
        </p:txBody>
      </p:sp>
      <p:sp>
        <p:nvSpPr>
          <p:cNvPr id="14" name="Rectangle 9"/>
          <p:cNvSpPr>
            <a:spLocks noChangeArrowheads="1"/>
          </p:cNvSpPr>
          <p:nvPr/>
        </p:nvSpPr>
        <p:spPr bwMode="auto">
          <a:xfrm>
            <a:off x="5580112" y="4293096"/>
            <a:ext cx="770339" cy="338554"/>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l-GR" sz="1600" b="1" dirty="0">
                <a:solidFill>
                  <a:prstClr val="black">
                    <a:lumMod val="75000"/>
                    <a:lumOff val="25000"/>
                  </a:prstClr>
                </a:solidFill>
                <a:latin typeface="Calibri" panose="020F0502020204030204" pitchFamily="34" charset="0"/>
              </a:rPr>
              <a:t>Άσθμα</a:t>
            </a:r>
          </a:p>
        </p:txBody>
      </p:sp>
    </p:spTree>
    <p:extLst>
      <p:ext uri="{BB962C8B-B14F-4D97-AF65-F5344CB8AC3E}">
        <p14:creationId xmlns:p14="http://schemas.microsoft.com/office/powerpoint/2010/main" val="13983139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628800"/>
            <a:ext cx="3752850" cy="4019550"/>
          </a:xfrm>
          <a:prstGeom prst="rect">
            <a:avLst/>
          </a:prstGeom>
          <a:solidFill>
            <a:schemeClr val="bg1">
              <a:lumMod val="75000"/>
            </a:schemeClr>
          </a:solidFill>
          <a:ln>
            <a:noFill/>
          </a:ln>
          <a:effectLst>
            <a:outerShdw blurRad="50800" dist="114300" dir="2700000" algn="tl" rotWithShape="0">
              <a:prstClr val="black">
                <a:alpha val="40000"/>
              </a:prstClr>
            </a:outerShdw>
          </a:effec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1628800"/>
            <a:ext cx="3762375" cy="4019550"/>
          </a:xfrm>
          <a:prstGeom prst="rect">
            <a:avLst/>
          </a:prstGeom>
          <a:solidFill>
            <a:schemeClr val="bg1">
              <a:lumMod val="75000"/>
            </a:schemeClr>
          </a:solidFill>
          <a:ln>
            <a:noFill/>
          </a:ln>
          <a:effectLst>
            <a:outerShdw blurRad="50800" dist="114300" dir="2700000" algn="tl" rotWithShape="0">
              <a:prstClr val="black">
                <a:alpha val="40000"/>
              </a:prstClr>
            </a:outerShdw>
          </a:effectLst>
        </p:spPr>
      </p:pic>
      <p:sp>
        <p:nvSpPr>
          <p:cNvPr id="4" name="TextBox 3"/>
          <p:cNvSpPr txBox="1"/>
          <p:nvPr/>
        </p:nvSpPr>
        <p:spPr>
          <a:xfrm>
            <a:off x="3995936" y="6309320"/>
            <a:ext cx="5040560" cy="369332"/>
          </a:xfrm>
          <a:prstGeom prst="rect">
            <a:avLst/>
          </a:prstGeom>
          <a:noFill/>
        </p:spPr>
        <p:txBody>
          <a:bodyPr wrap="square" rtlCol="0">
            <a:spAutoFit/>
          </a:bodyPr>
          <a:lstStyle/>
          <a:p>
            <a:pPr algn="r"/>
            <a:r>
              <a:rPr lang="it-IT" sz="900" i="1" dirty="0" smtClean="0"/>
              <a:t>Magnan A et al. Allergy 2008;63:292-8. </a:t>
            </a:r>
          </a:p>
          <a:p>
            <a:pPr algn="r"/>
            <a:r>
              <a:rPr lang="it-IT" sz="900" i="1" dirty="0" smtClean="0"/>
              <a:t>Navaro A et al, J Investig Allergol Clin Immunol. 2008;18:233-8</a:t>
            </a:r>
            <a:endParaRPr lang="el-GR" sz="900" i="1" dirty="0"/>
          </a:p>
        </p:txBody>
      </p:sp>
      <p:sp>
        <p:nvSpPr>
          <p:cNvPr id="5" name="4 - TextBox"/>
          <p:cNvSpPr txBox="1"/>
          <p:nvPr/>
        </p:nvSpPr>
        <p:spPr>
          <a:xfrm>
            <a:off x="1691680" y="188640"/>
            <a:ext cx="5616624" cy="1323439"/>
          </a:xfrm>
          <a:prstGeom prst="rect">
            <a:avLst/>
          </a:prstGeom>
          <a:noFill/>
        </p:spPr>
        <p:txBody>
          <a:bodyPr wrap="square" rtlCol="0">
            <a:spAutoFit/>
          </a:bodyPr>
          <a:lstStyle/>
          <a:p>
            <a:pPr algn="ctr"/>
            <a:r>
              <a:rPr lang="en-US" sz="4000" b="1" i="1" dirty="0" smtClean="0">
                <a:solidFill>
                  <a:srgbClr val="002060"/>
                </a:solidFill>
              </a:rPr>
              <a:t>“</a:t>
            </a:r>
            <a:r>
              <a:rPr lang="el-GR" sz="4000" b="1" i="1" dirty="0" smtClean="0">
                <a:solidFill>
                  <a:srgbClr val="002060"/>
                </a:solidFill>
              </a:rPr>
              <a:t>Ενιαίος αεραγωγός, </a:t>
            </a:r>
            <a:endParaRPr lang="en-US" sz="4000" b="1" i="1" dirty="0" smtClean="0">
              <a:solidFill>
                <a:srgbClr val="002060"/>
              </a:solidFill>
            </a:endParaRPr>
          </a:p>
          <a:p>
            <a:pPr algn="ctr"/>
            <a:r>
              <a:rPr lang="el-GR" sz="4000" b="1" i="1" dirty="0" smtClean="0">
                <a:solidFill>
                  <a:srgbClr val="002060"/>
                </a:solidFill>
              </a:rPr>
              <a:t>ενιαία νόσος</a:t>
            </a:r>
            <a:r>
              <a:rPr lang="en-US" sz="4000" b="1" i="1" dirty="0" smtClean="0">
                <a:solidFill>
                  <a:srgbClr val="002060"/>
                </a:solidFill>
              </a:rPr>
              <a:t>”</a:t>
            </a:r>
            <a:endParaRPr lang="el-GR" sz="4000" b="1" i="1" dirty="0">
              <a:solidFill>
                <a:srgbClr val="002060"/>
              </a:solidFill>
            </a:endParaRPr>
          </a:p>
        </p:txBody>
      </p:sp>
    </p:spTree>
    <p:extLst>
      <p:ext uri="{BB962C8B-B14F-4D97-AF65-F5344CB8AC3E}">
        <p14:creationId xmlns:p14="http://schemas.microsoft.com/office/powerpoint/2010/main" val="34062545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922114"/>
          </a:xfrm>
        </p:spPr>
        <p:txBody>
          <a:bodyPr>
            <a:normAutofit/>
          </a:bodyPr>
          <a:lstStyle/>
          <a:p>
            <a:r>
              <a:rPr lang="el-GR" sz="4000" b="1" dirty="0" smtClean="0">
                <a:solidFill>
                  <a:schemeClr val="accent6">
                    <a:lumMod val="75000"/>
                  </a:schemeClr>
                </a:solidFill>
              </a:rPr>
              <a:t>Αλλεργικό Άσθμα </a:t>
            </a:r>
            <a:endParaRPr lang="el-GR" sz="4000" b="1" dirty="0">
              <a:solidFill>
                <a:schemeClr val="accent6">
                  <a:lumMod val="75000"/>
                </a:schemeClr>
              </a:solidFill>
            </a:endParaRPr>
          </a:p>
        </p:txBody>
      </p:sp>
      <p:sp>
        <p:nvSpPr>
          <p:cNvPr id="3" name="2 - Θέση περιεχομένου"/>
          <p:cNvSpPr>
            <a:spLocks noGrp="1"/>
          </p:cNvSpPr>
          <p:nvPr>
            <p:ph idx="1"/>
          </p:nvPr>
        </p:nvSpPr>
        <p:spPr>
          <a:xfrm>
            <a:off x="179512" y="908720"/>
            <a:ext cx="8568952" cy="5400600"/>
          </a:xfrm>
        </p:spPr>
        <p:txBody>
          <a:bodyPr>
            <a:noAutofit/>
          </a:bodyPr>
          <a:lstStyle/>
          <a:p>
            <a:r>
              <a:rPr lang="el-GR" sz="2800" dirty="0" smtClean="0"/>
              <a:t>Το άσθμα -ανεξαρτήτως βαρύτητας-είναι μία χρόνια φλεγμονώδης πάθηση των αεραγωγών και χαρακτηρίζεται από περιοδικότητα, εξάρσεις και υφέσεις</a:t>
            </a:r>
          </a:p>
          <a:p>
            <a:r>
              <a:rPr lang="el-GR" sz="2800" dirty="0" smtClean="0"/>
              <a:t>Το αλλεργικό άσθμα αποτελεί έναν από τους πολλούς φαινοτύπους του άσθματος</a:t>
            </a:r>
          </a:p>
          <a:p>
            <a:r>
              <a:rPr lang="el-GR" sz="2800" dirty="0" smtClean="0"/>
              <a:t>8 στους 10 ασθενείς με αλλεργικό άσθμα έχουν και αλλεργική ρινίτιδα</a:t>
            </a:r>
          </a:p>
          <a:p>
            <a:r>
              <a:rPr lang="el-GR" sz="2800" dirty="0" smtClean="0"/>
              <a:t>2 στους 10 ασθενείς με αλλεργική ρινίτιδα θα εμφανίσουν άσθμα</a:t>
            </a:r>
          </a:p>
          <a:p>
            <a:endParaRPr lang="el-GR" sz="28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116632"/>
            <a:ext cx="8229600" cy="864096"/>
          </a:xfrm>
        </p:spPr>
        <p:txBody>
          <a:bodyPr>
            <a:normAutofit/>
          </a:bodyPr>
          <a:lstStyle/>
          <a:p>
            <a:r>
              <a:rPr lang="el-GR" sz="4000" b="1" dirty="0" smtClean="0">
                <a:solidFill>
                  <a:schemeClr val="accent6">
                    <a:lumMod val="75000"/>
                  </a:schemeClr>
                </a:solidFill>
              </a:rPr>
              <a:t>Αλλεργικό Άσθμα – Συμπτώματα </a:t>
            </a:r>
            <a:endParaRPr lang="el-GR" sz="4000" b="1" dirty="0">
              <a:solidFill>
                <a:schemeClr val="accent6">
                  <a:lumMod val="75000"/>
                </a:schemeClr>
              </a:solidFill>
            </a:endParaRPr>
          </a:p>
        </p:txBody>
      </p:sp>
      <p:sp>
        <p:nvSpPr>
          <p:cNvPr id="3" name="2 - Θέση περιεχομένου"/>
          <p:cNvSpPr>
            <a:spLocks noGrp="1"/>
          </p:cNvSpPr>
          <p:nvPr>
            <p:ph idx="1"/>
          </p:nvPr>
        </p:nvSpPr>
        <p:spPr>
          <a:xfrm>
            <a:off x="107504" y="1052736"/>
            <a:ext cx="8640960" cy="4525963"/>
          </a:xfrm>
        </p:spPr>
        <p:txBody>
          <a:bodyPr>
            <a:noAutofit/>
          </a:bodyPr>
          <a:lstStyle/>
          <a:p>
            <a:r>
              <a:rPr lang="el-GR" sz="2800" b="1" dirty="0" smtClean="0">
                <a:solidFill>
                  <a:srgbClr val="FF0000"/>
                </a:solidFill>
              </a:rPr>
              <a:t>Βήχας</a:t>
            </a:r>
            <a:r>
              <a:rPr lang="el-GR" sz="2800" dirty="0" smtClean="0"/>
              <a:t> </a:t>
            </a:r>
            <a:r>
              <a:rPr lang="el-GR" sz="2200" dirty="0" smtClean="0"/>
              <a:t>(συνήθως ξηρός, ερεθιστικός και συνεχής, εμφανίζεται τη νύχτα ή νωρίς το πρωί και με την άσκηση ή τις καθημερινές δραστηριότητες)</a:t>
            </a:r>
          </a:p>
          <a:p>
            <a:r>
              <a:rPr lang="el-GR" sz="2800" b="1" dirty="0" smtClean="0">
                <a:solidFill>
                  <a:srgbClr val="FF0000"/>
                </a:solidFill>
              </a:rPr>
              <a:t>Συριγμός</a:t>
            </a:r>
            <a:r>
              <a:rPr lang="el-GR" sz="2800" dirty="0" smtClean="0"/>
              <a:t>-οξύς ήχος σφυρίγματος </a:t>
            </a:r>
            <a:r>
              <a:rPr lang="el-GR" sz="2200" dirty="0" smtClean="0"/>
              <a:t>(κυρίως στην εκπνοή)</a:t>
            </a:r>
          </a:p>
          <a:p>
            <a:r>
              <a:rPr lang="el-GR" sz="2800" b="1" dirty="0" smtClean="0">
                <a:solidFill>
                  <a:srgbClr val="FF0000"/>
                </a:solidFill>
              </a:rPr>
              <a:t>Σφίξιμο στο στήθος </a:t>
            </a:r>
            <a:r>
              <a:rPr lang="el-GR" sz="2200" dirty="0" smtClean="0"/>
              <a:t>(αίσθημα βάρους)</a:t>
            </a:r>
          </a:p>
          <a:p>
            <a:r>
              <a:rPr lang="el-GR" sz="2800" b="1" dirty="0" smtClean="0">
                <a:solidFill>
                  <a:srgbClr val="FF0000"/>
                </a:solidFill>
              </a:rPr>
              <a:t>Δυσκολία στην αναπνοή </a:t>
            </a:r>
            <a:r>
              <a:rPr lang="el-GR" sz="2200" dirty="0" smtClean="0"/>
              <a:t>(δύσπνοια/ αίσθημα απουσίας αέρα)</a:t>
            </a:r>
          </a:p>
          <a:p>
            <a:endParaRPr lang="el-GR" sz="2800" dirty="0"/>
          </a:p>
        </p:txBody>
      </p:sp>
    </p:spTree>
    <p:extLst>
      <p:ext uri="{BB962C8B-B14F-4D97-AF65-F5344CB8AC3E}">
        <p14:creationId xmlns:p14="http://schemas.microsoft.com/office/powerpoint/2010/main" val="34981352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6">
            <a:extLst>
              <a:ext uri="{FF2B5EF4-FFF2-40B4-BE49-F238E27FC236}">
                <a16:creationId xmlns:a16="http://schemas.microsoft.com/office/drawing/2014/main" xmlns="" id="{9F445138-F130-AFB0-4341-2E46BCC73241}"/>
              </a:ext>
            </a:extLst>
          </p:cNvPr>
          <p:cNvGrpSpPr/>
          <p:nvPr/>
        </p:nvGrpSpPr>
        <p:grpSpPr>
          <a:xfrm>
            <a:off x="15" y="858211"/>
            <a:ext cx="9143985" cy="5142539"/>
            <a:chOff x="20" y="1282"/>
            <a:chExt cx="12191980" cy="6856718"/>
          </a:xfrm>
        </p:grpSpPr>
        <p:pic>
          <p:nvPicPr>
            <p:cNvPr id="5" name="Picture 4">
              <a:extLst>
                <a:ext uri="{FF2B5EF4-FFF2-40B4-BE49-F238E27FC236}">
                  <a16:creationId xmlns:a16="http://schemas.microsoft.com/office/drawing/2014/main" xmlns="" id="{9BD1F403-60A9-405B-9AB9-CF34EE0E30D3}"/>
                </a:ext>
              </a:extLst>
            </p:cNvPr>
            <p:cNvPicPr>
              <a:picLocks noChangeAspect="1"/>
            </p:cNvPicPr>
            <p:nvPr/>
          </p:nvPicPr>
          <p:blipFill rotWithShape="1">
            <a:blip r:embed="rId2" cstate="print"/>
            <a:srcRect t="19"/>
            <a:stretch/>
          </p:blipFill>
          <p:spPr>
            <a:xfrm>
              <a:off x="20" y="1282"/>
              <a:ext cx="12191980" cy="6856718"/>
            </a:xfrm>
            <a:prstGeom prst="rect">
              <a:avLst/>
            </a:prstGeom>
          </p:spPr>
        </p:pic>
        <p:sp>
          <p:nvSpPr>
            <p:cNvPr id="32" name="object 2">
              <a:extLst>
                <a:ext uri="{FF2B5EF4-FFF2-40B4-BE49-F238E27FC236}">
                  <a16:creationId xmlns:a16="http://schemas.microsoft.com/office/drawing/2014/main" xmlns="" id="{6CC25B70-FCA4-B638-611E-CD1BA3B7A818}"/>
                </a:ext>
              </a:extLst>
            </p:cNvPr>
            <p:cNvSpPr txBox="1"/>
            <p:nvPr/>
          </p:nvSpPr>
          <p:spPr>
            <a:xfrm>
              <a:off x="4798451" y="6155397"/>
              <a:ext cx="1427480" cy="436657"/>
            </a:xfrm>
            <a:prstGeom prst="rect">
              <a:avLst/>
            </a:prstGeom>
          </p:spPr>
          <p:txBody>
            <a:bodyPr vert="horz" wrap="square" lIns="0" tIns="19526" rIns="0" bIns="0" rtlCol="0">
              <a:spAutoFit/>
            </a:bodyPr>
            <a:lstStyle/>
            <a:p>
              <a:pPr marL="9525" marR="3810">
                <a:lnSpc>
                  <a:spcPts val="750"/>
                </a:lnSpc>
                <a:spcBef>
                  <a:spcPts val="153"/>
                </a:spcBef>
              </a:pPr>
              <a:r>
                <a:rPr sz="675" i="1" dirty="0">
                  <a:solidFill>
                    <a:srgbClr val="58595B"/>
                  </a:solidFill>
                  <a:latin typeface="Arial"/>
                  <a:cs typeface="Arial"/>
                </a:rPr>
                <a:t>Low</a:t>
              </a:r>
              <a:r>
                <a:rPr sz="675" i="1" spc="-8" dirty="0">
                  <a:solidFill>
                    <a:srgbClr val="58595B"/>
                  </a:solidFill>
                  <a:latin typeface="Arial"/>
                  <a:cs typeface="Arial"/>
                </a:rPr>
                <a:t> </a:t>
              </a:r>
              <a:r>
                <a:rPr sz="675" i="1" dirty="0">
                  <a:solidFill>
                    <a:srgbClr val="58595B"/>
                  </a:solidFill>
                  <a:latin typeface="Arial"/>
                  <a:cs typeface="Arial"/>
                </a:rPr>
                <a:t>dose</a:t>
              </a:r>
              <a:r>
                <a:rPr sz="675" i="1" spc="-8" dirty="0">
                  <a:solidFill>
                    <a:srgbClr val="58595B"/>
                  </a:solidFill>
                  <a:latin typeface="Arial"/>
                  <a:cs typeface="Arial"/>
                </a:rPr>
                <a:t> </a:t>
              </a:r>
              <a:r>
                <a:rPr sz="675" i="1" dirty="0">
                  <a:solidFill>
                    <a:srgbClr val="58595B"/>
                  </a:solidFill>
                  <a:latin typeface="Arial"/>
                  <a:cs typeface="Arial"/>
                </a:rPr>
                <a:t>ICS</a:t>
              </a:r>
              <a:r>
                <a:rPr sz="675" i="1" spc="-4" dirty="0">
                  <a:solidFill>
                    <a:srgbClr val="58595B"/>
                  </a:solidFill>
                  <a:latin typeface="Arial"/>
                  <a:cs typeface="Arial"/>
                </a:rPr>
                <a:t> </a:t>
              </a:r>
              <a:r>
                <a:rPr sz="675" i="1" spc="-8" dirty="0">
                  <a:solidFill>
                    <a:srgbClr val="58595B"/>
                  </a:solidFill>
                  <a:latin typeface="Arial"/>
                  <a:cs typeface="Arial"/>
                </a:rPr>
                <a:t>whenever </a:t>
              </a:r>
              <a:r>
                <a:rPr sz="675" i="1" dirty="0">
                  <a:solidFill>
                    <a:srgbClr val="58595B"/>
                  </a:solidFill>
                  <a:latin typeface="Arial"/>
                  <a:cs typeface="Arial"/>
                </a:rPr>
                <a:t>SABA</a:t>
              </a:r>
              <a:r>
                <a:rPr sz="675" i="1" spc="-34" dirty="0">
                  <a:solidFill>
                    <a:srgbClr val="58595B"/>
                  </a:solidFill>
                  <a:latin typeface="Arial"/>
                  <a:cs typeface="Arial"/>
                </a:rPr>
                <a:t> </a:t>
              </a:r>
              <a:r>
                <a:rPr sz="675" i="1" dirty="0">
                  <a:solidFill>
                    <a:srgbClr val="58595B"/>
                  </a:solidFill>
                  <a:latin typeface="Arial"/>
                  <a:cs typeface="Arial"/>
                </a:rPr>
                <a:t>taken,</a:t>
              </a:r>
              <a:r>
                <a:rPr sz="675" i="1" spc="-4" dirty="0">
                  <a:solidFill>
                    <a:srgbClr val="58595B"/>
                  </a:solidFill>
                  <a:latin typeface="Arial"/>
                  <a:cs typeface="Arial"/>
                </a:rPr>
                <a:t> </a:t>
              </a:r>
              <a:r>
                <a:rPr sz="675" i="1" dirty="0">
                  <a:solidFill>
                    <a:srgbClr val="58595B"/>
                  </a:solidFill>
                  <a:latin typeface="Arial"/>
                  <a:cs typeface="Arial"/>
                </a:rPr>
                <a:t>or</a:t>
              </a:r>
              <a:r>
                <a:rPr sz="675" i="1" spc="-4" dirty="0">
                  <a:solidFill>
                    <a:srgbClr val="58595B"/>
                  </a:solidFill>
                  <a:latin typeface="Arial"/>
                  <a:cs typeface="Arial"/>
                </a:rPr>
                <a:t> </a:t>
              </a:r>
              <a:r>
                <a:rPr sz="675" i="1" dirty="0">
                  <a:solidFill>
                    <a:srgbClr val="58595B"/>
                  </a:solidFill>
                  <a:latin typeface="Arial"/>
                  <a:cs typeface="Arial"/>
                </a:rPr>
                <a:t>daily</a:t>
              </a:r>
              <a:r>
                <a:rPr sz="675" i="1" spc="-4" dirty="0">
                  <a:solidFill>
                    <a:srgbClr val="58595B"/>
                  </a:solidFill>
                  <a:latin typeface="Arial"/>
                  <a:cs typeface="Arial"/>
                </a:rPr>
                <a:t> </a:t>
              </a:r>
              <a:r>
                <a:rPr sz="675" i="1" spc="-15" dirty="0">
                  <a:solidFill>
                    <a:srgbClr val="58595B"/>
                  </a:solidFill>
                  <a:latin typeface="Arial"/>
                  <a:cs typeface="Arial"/>
                </a:rPr>
                <a:t>LTRA, </a:t>
              </a:r>
              <a:r>
                <a:rPr sz="675" i="1" dirty="0">
                  <a:solidFill>
                    <a:srgbClr val="58595B"/>
                  </a:solidFill>
                  <a:latin typeface="Arial"/>
                  <a:cs typeface="Arial"/>
                </a:rPr>
                <a:t>or</a:t>
              </a:r>
              <a:r>
                <a:rPr sz="675" i="1" spc="-8" dirty="0">
                  <a:solidFill>
                    <a:srgbClr val="58595B"/>
                  </a:solidFill>
                  <a:latin typeface="Arial"/>
                  <a:cs typeface="Arial"/>
                </a:rPr>
                <a:t> </a:t>
              </a:r>
              <a:r>
                <a:rPr sz="675" i="1" dirty="0">
                  <a:solidFill>
                    <a:srgbClr val="58595B"/>
                  </a:solidFill>
                  <a:latin typeface="Arial"/>
                  <a:cs typeface="Arial"/>
                </a:rPr>
                <a:t>add</a:t>
              </a:r>
              <a:r>
                <a:rPr sz="675" i="1" spc="-8" dirty="0">
                  <a:solidFill>
                    <a:srgbClr val="58595B"/>
                  </a:solidFill>
                  <a:latin typeface="Arial"/>
                  <a:cs typeface="Arial"/>
                </a:rPr>
                <a:t> </a:t>
              </a:r>
              <a:r>
                <a:rPr sz="675" i="1" dirty="0">
                  <a:solidFill>
                    <a:srgbClr val="58595B"/>
                  </a:solidFill>
                  <a:latin typeface="Arial"/>
                  <a:cs typeface="Arial"/>
                </a:rPr>
                <a:t>HDM</a:t>
              </a:r>
              <a:r>
                <a:rPr sz="675" i="1" spc="-4" dirty="0">
                  <a:solidFill>
                    <a:srgbClr val="58595B"/>
                  </a:solidFill>
                  <a:latin typeface="Arial"/>
                  <a:cs typeface="Arial"/>
                </a:rPr>
                <a:t> </a:t>
              </a:r>
              <a:r>
                <a:rPr sz="675" i="1" spc="-15" dirty="0">
                  <a:solidFill>
                    <a:srgbClr val="58595B"/>
                  </a:solidFill>
                  <a:latin typeface="Arial"/>
                  <a:cs typeface="Arial"/>
                </a:rPr>
                <a:t>SLIT</a:t>
              </a:r>
              <a:endParaRPr sz="675" dirty="0">
                <a:latin typeface="Arial"/>
                <a:cs typeface="Arial"/>
              </a:endParaRPr>
            </a:p>
          </p:txBody>
        </p:sp>
        <p:sp>
          <p:nvSpPr>
            <p:cNvPr id="33" name="object 3">
              <a:extLst>
                <a:ext uri="{FF2B5EF4-FFF2-40B4-BE49-F238E27FC236}">
                  <a16:creationId xmlns:a16="http://schemas.microsoft.com/office/drawing/2014/main" xmlns="" id="{E25969D5-0406-4A27-C2A7-C1F8D417FA54}"/>
                </a:ext>
              </a:extLst>
            </p:cNvPr>
            <p:cNvSpPr txBox="1"/>
            <p:nvPr/>
          </p:nvSpPr>
          <p:spPr>
            <a:xfrm>
              <a:off x="6369447" y="6155397"/>
              <a:ext cx="1107440" cy="436657"/>
            </a:xfrm>
            <a:prstGeom prst="rect">
              <a:avLst/>
            </a:prstGeom>
          </p:spPr>
          <p:txBody>
            <a:bodyPr vert="horz" wrap="square" lIns="0" tIns="19526" rIns="0" bIns="0" rtlCol="0">
              <a:spAutoFit/>
            </a:bodyPr>
            <a:lstStyle/>
            <a:p>
              <a:pPr marL="9525" marR="3810">
                <a:lnSpc>
                  <a:spcPts val="750"/>
                </a:lnSpc>
                <a:spcBef>
                  <a:spcPts val="153"/>
                </a:spcBef>
              </a:pPr>
              <a:r>
                <a:rPr sz="675" i="1" dirty="0">
                  <a:solidFill>
                    <a:srgbClr val="58595B"/>
                  </a:solidFill>
                  <a:latin typeface="Arial"/>
                  <a:cs typeface="Arial"/>
                </a:rPr>
                <a:t>Medium</a:t>
              </a:r>
              <a:r>
                <a:rPr sz="675" i="1" spc="-11" dirty="0">
                  <a:solidFill>
                    <a:srgbClr val="58595B"/>
                  </a:solidFill>
                  <a:latin typeface="Arial"/>
                  <a:cs typeface="Arial"/>
                </a:rPr>
                <a:t> </a:t>
              </a:r>
              <a:r>
                <a:rPr sz="675" i="1" dirty="0">
                  <a:solidFill>
                    <a:srgbClr val="58595B"/>
                  </a:solidFill>
                  <a:latin typeface="Arial"/>
                  <a:cs typeface="Arial"/>
                </a:rPr>
                <a:t>dose</a:t>
              </a:r>
              <a:r>
                <a:rPr sz="675" i="1" spc="-4" dirty="0">
                  <a:solidFill>
                    <a:srgbClr val="58595B"/>
                  </a:solidFill>
                  <a:latin typeface="Arial"/>
                  <a:cs typeface="Arial"/>
                </a:rPr>
                <a:t> </a:t>
              </a:r>
              <a:r>
                <a:rPr sz="675" i="1" dirty="0">
                  <a:solidFill>
                    <a:srgbClr val="58595B"/>
                  </a:solidFill>
                  <a:latin typeface="Arial"/>
                  <a:cs typeface="Arial"/>
                </a:rPr>
                <a:t>ICS,</a:t>
              </a:r>
              <a:r>
                <a:rPr sz="675" i="1" spc="-4" dirty="0">
                  <a:solidFill>
                    <a:srgbClr val="58595B"/>
                  </a:solidFill>
                  <a:latin typeface="Arial"/>
                  <a:cs typeface="Arial"/>
                </a:rPr>
                <a:t> </a:t>
              </a:r>
              <a:r>
                <a:rPr sz="675" i="1" spc="-19" dirty="0">
                  <a:solidFill>
                    <a:srgbClr val="58595B"/>
                  </a:solidFill>
                  <a:latin typeface="Arial"/>
                  <a:cs typeface="Arial"/>
                </a:rPr>
                <a:t>or </a:t>
              </a:r>
              <a:r>
                <a:rPr sz="675" i="1" dirty="0">
                  <a:solidFill>
                    <a:srgbClr val="58595B"/>
                  </a:solidFill>
                  <a:latin typeface="Arial"/>
                  <a:cs typeface="Arial"/>
                </a:rPr>
                <a:t>add</a:t>
              </a:r>
              <a:r>
                <a:rPr sz="675" i="1" spc="-11" dirty="0">
                  <a:solidFill>
                    <a:srgbClr val="58595B"/>
                  </a:solidFill>
                  <a:latin typeface="Arial"/>
                  <a:cs typeface="Arial"/>
                </a:rPr>
                <a:t> </a:t>
              </a:r>
              <a:r>
                <a:rPr sz="675" i="1" spc="-8" dirty="0">
                  <a:solidFill>
                    <a:srgbClr val="58595B"/>
                  </a:solidFill>
                  <a:latin typeface="Arial"/>
                  <a:cs typeface="Arial"/>
                </a:rPr>
                <a:t>LTRA, </a:t>
              </a:r>
              <a:r>
                <a:rPr sz="675" i="1" dirty="0">
                  <a:solidFill>
                    <a:srgbClr val="58595B"/>
                  </a:solidFill>
                  <a:latin typeface="Arial"/>
                  <a:cs typeface="Arial"/>
                </a:rPr>
                <a:t>or</a:t>
              </a:r>
              <a:r>
                <a:rPr sz="675" i="1" spc="-8" dirty="0">
                  <a:solidFill>
                    <a:srgbClr val="58595B"/>
                  </a:solidFill>
                  <a:latin typeface="Arial"/>
                  <a:cs typeface="Arial"/>
                </a:rPr>
                <a:t> </a:t>
              </a:r>
              <a:r>
                <a:rPr sz="675" i="1" spc="-19" dirty="0">
                  <a:solidFill>
                    <a:srgbClr val="58595B"/>
                  </a:solidFill>
                  <a:latin typeface="Arial"/>
                  <a:cs typeface="Arial"/>
                </a:rPr>
                <a:t>add </a:t>
              </a:r>
              <a:r>
                <a:rPr sz="675" i="1" dirty="0">
                  <a:solidFill>
                    <a:srgbClr val="58595B"/>
                  </a:solidFill>
                  <a:latin typeface="Arial"/>
                  <a:cs typeface="Arial"/>
                </a:rPr>
                <a:t>HDM</a:t>
              </a:r>
              <a:r>
                <a:rPr sz="675" i="1" spc="-8" dirty="0">
                  <a:solidFill>
                    <a:srgbClr val="58595B"/>
                  </a:solidFill>
                  <a:latin typeface="Arial"/>
                  <a:cs typeface="Arial"/>
                </a:rPr>
                <a:t> </a:t>
              </a:r>
              <a:r>
                <a:rPr sz="675" i="1" spc="-15" dirty="0">
                  <a:solidFill>
                    <a:srgbClr val="58595B"/>
                  </a:solidFill>
                  <a:latin typeface="Arial"/>
                  <a:cs typeface="Arial"/>
                </a:rPr>
                <a:t>SLIT</a:t>
              </a:r>
              <a:endParaRPr sz="675">
                <a:latin typeface="Arial"/>
                <a:cs typeface="Arial"/>
              </a:endParaRPr>
            </a:p>
          </p:txBody>
        </p:sp>
        <p:sp>
          <p:nvSpPr>
            <p:cNvPr id="34" name="object 4">
              <a:extLst>
                <a:ext uri="{FF2B5EF4-FFF2-40B4-BE49-F238E27FC236}">
                  <a16:creationId xmlns:a16="http://schemas.microsoft.com/office/drawing/2014/main" xmlns="" id="{A84DD6A0-DDF5-0954-B399-9CCF3CAD611A}"/>
                </a:ext>
              </a:extLst>
            </p:cNvPr>
            <p:cNvSpPr txBox="1"/>
            <p:nvPr/>
          </p:nvSpPr>
          <p:spPr>
            <a:xfrm>
              <a:off x="7940440" y="6155397"/>
              <a:ext cx="1198880" cy="392415"/>
            </a:xfrm>
            <a:prstGeom prst="rect">
              <a:avLst/>
            </a:prstGeom>
          </p:spPr>
          <p:txBody>
            <a:bodyPr vert="horz" wrap="square" lIns="0" tIns="24765" rIns="0" bIns="0" rtlCol="0">
              <a:spAutoFit/>
            </a:bodyPr>
            <a:lstStyle/>
            <a:p>
              <a:pPr marL="9525" marR="3810">
                <a:lnSpc>
                  <a:spcPts val="698"/>
                </a:lnSpc>
                <a:spcBef>
                  <a:spcPts val="195"/>
                </a:spcBef>
              </a:pPr>
              <a:r>
                <a:rPr sz="675" i="1" dirty="0">
                  <a:solidFill>
                    <a:srgbClr val="58595B"/>
                  </a:solidFill>
                  <a:latin typeface="Arial"/>
                  <a:cs typeface="Arial"/>
                </a:rPr>
                <a:t>Add</a:t>
              </a:r>
              <a:r>
                <a:rPr sz="675" i="1" spc="-4" dirty="0">
                  <a:solidFill>
                    <a:srgbClr val="58595B"/>
                  </a:solidFill>
                  <a:latin typeface="Arial"/>
                  <a:cs typeface="Arial"/>
                </a:rPr>
                <a:t> </a:t>
              </a:r>
              <a:r>
                <a:rPr sz="675" i="1" dirty="0">
                  <a:solidFill>
                    <a:srgbClr val="58595B"/>
                  </a:solidFill>
                  <a:latin typeface="Arial"/>
                  <a:cs typeface="Arial"/>
                </a:rPr>
                <a:t>LAMA</a:t>
              </a:r>
              <a:r>
                <a:rPr sz="675" i="1" spc="-26" dirty="0">
                  <a:solidFill>
                    <a:srgbClr val="58595B"/>
                  </a:solidFill>
                  <a:latin typeface="Arial"/>
                  <a:cs typeface="Arial"/>
                </a:rPr>
                <a:t> </a:t>
              </a:r>
              <a:r>
                <a:rPr sz="675" i="1" dirty="0">
                  <a:solidFill>
                    <a:srgbClr val="58595B"/>
                  </a:solidFill>
                  <a:latin typeface="Arial"/>
                  <a:cs typeface="Arial"/>
                </a:rPr>
                <a:t>or</a:t>
              </a:r>
              <a:r>
                <a:rPr sz="675" i="1" spc="-4" dirty="0">
                  <a:solidFill>
                    <a:srgbClr val="58595B"/>
                  </a:solidFill>
                  <a:latin typeface="Arial"/>
                  <a:cs typeface="Arial"/>
                </a:rPr>
                <a:t> </a:t>
              </a:r>
              <a:r>
                <a:rPr sz="675" i="1" spc="-15" dirty="0">
                  <a:solidFill>
                    <a:srgbClr val="58595B"/>
                  </a:solidFill>
                  <a:latin typeface="Arial"/>
                  <a:cs typeface="Arial"/>
                </a:rPr>
                <a:t>LTRA</a:t>
              </a:r>
              <a:r>
                <a:rPr sz="675" i="1" spc="-26" dirty="0">
                  <a:solidFill>
                    <a:srgbClr val="58595B"/>
                  </a:solidFill>
                  <a:latin typeface="Arial"/>
                  <a:cs typeface="Arial"/>
                </a:rPr>
                <a:t> </a:t>
              </a:r>
              <a:r>
                <a:rPr sz="675" i="1" spc="-19" dirty="0">
                  <a:solidFill>
                    <a:srgbClr val="58595B"/>
                  </a:solidFill>
                  <a:latin typeface="Arial"/>
                  <a:cs typeface="Arial"/>
                </a:rPr>
                <a:t>or </a:t>
              </a:r>
              <a:r>
                <a:rPr sz="675" i="1" dirty="0">
                  <a:solidFill>
                    <a:srgbClr val="58595B"/>
                  </a:solidFill>
                  <a:latin typeface="Arial"/>
                  <a:cs typeface="Arial"/>
                </a:rPr>
                <a:t>HDM</a:t>
              </a:r>
              <a:r>
                <a:rPr sz="675" i="1" spc="-11" dirty="0">
                  <a:solidFill>
                    <a:srgbClr val="58595B"/>
                  </a:solidFill>
                  <a:latin typeface="Arial"/>
                  <a:cs typeface="Arial"/>
                </a:rPr>
                <a:t> </a:t>
              </a:r>
              <a:r>
                <a:rPr sz="675" i="1" spc="-8" dirty="0">
                  <a:solidFill>
                    <a:srgbClr val="58595B"/>
                  </a:solidFill>
                  <a:latin typeface="Arial"/>
                  <a:cs typeface="Arial"/>
                </a:rPr>
                <a:t>SLIT, </a:t>
              </a:r>
              <a:r>
                <a:rPr sz="675" i="1" dirty="0">
                  <a:solidFill>
                    <a:srgbClr val="58595B"/>
                  </a:solidFill>
                  <a:latin typeface="Arial"/>
                  <a:cs typeface="Arial"/>
                </a:rPr>
                <a:t>or</a:t>
              </a:r>
              <a:r>
                <a:rPr sz="675" i="1" spc="-11" dirty="0">
                  <a:solidFill>
                    <a:srgbClr val="58595B"/>
                  </a:solidFill>
                  <a:latin typeface="Arial"/>
                  <a:cs typeface="Arial"/>
                </a:rPr>
                <a:t> </a:t>
              </a:r>
              <a:r>
                <a:rPr sz="675" i="1" dirty="0">
                  <a:solidFill>
                    <a:srgbClr val="58595B"/>
                  </a:solidFill>
                  <a:latin typeface="Arial"/>
                  <a:cs typeface="Arial"/>
                </a:rPr>
                <a:t>switch</a:t>
              </a:r>
              <a:r>
                <a:rPr sz="675" i="1" spc="-8" dirty="0">
                  <a:solidFill>
                    <a:srgbClr val="58595B"/>
                  </a:solidFill>
                  <a:latin typeface="Arial"/>
                  <a:cs typeface="Arial"/>
                </a:rPr>
                <a:t> </a:t>
              </a:r>
              <a:r>
                <a:rPr sz="675" i="1" spc="-19" dirty="0">
                  <a:solidFill>
                    <a:srgbClr val="58595B"/>
                  </a:solidFill>
                  <a:latin typeface="Arial"/>
                  <a:cs typeface="Arial"/>
                </a:rPr>
                <a:t>to </a:t>
              </a:r>
              <a:r>
                <a:rPr sz="675" i="1" dirty="0">
                  <a:solidFill>
                    <a:srgbClr val="58595B"/>
                  </a:solidFill>
                  <a:latin typeface="Arial"/>
                  <a:cs typeface="Arial"/>
                </a:rPr>
                <a:t>high</a:t>
              </a:r>
              <a:r>
                <a:rPr sz="675" i="1" spc="-11" dirty="0">
                  <a:solidFill>
                    <a:srgbClr val="58595B"/>
                  </a:solidFill>
                  <a:latin typeface="Arial"/>
                  <a:cs typeface="Arial"/>
                </a:rPr>
                <a:t> </a:t>
              </a:r>
              <a:r>
                <a:rPr sz="675" i="1" dirty="0">
                  <a:solidFill>
                    <a:srgbClr val="58595B"/>
                  </a:solidFill>
                  <a:latin typeface="Arial"/>
                  <a:cs typeface="Arial"/>
                </a:rPr>
                <a:t>dose</a:t>
              </a:r>
              <a:r>
                <a:rPr sz="675" i="1" spc="-11" dirty="0">
                  <a:solidFill>
                    <a:srgbClr val="58595B"/>
                  </a:solidFill>
                  <a:latin typeface="Arial"/>
                  <a:cs typeface="Arial"/>
                </a:rPr>
                <a:t> </a:t>
              </a:r>
              <a:r>
                <a:rPr sz="675" i="1" spc="-19" dirty="0">
                  <a:solidFill>
                    <a:srgbClr val="58595B"/>
                  </a:solidFill>
                  <a:latin typeface="Arial"/>
                  <a:cs typeface="Arial"/>
                </a:rPr>
                <a:t>ICS</a:t>
              </a:r>
              <a:endParaRPr sz="675">
                <a:latin typeface="Arial"/>
                <a:cs typeface="Arial"/>
              </a:endParaRPr>
            </a:p>
          </p:txBody>
        </p:sp>
        <p:sp>
          <p:nvSpPr>
            <p:cNvPr id="35" name="object 5">
              <a:extLst>
                <a:ext uri="{FF2B5EF4-FFF2-40B4-BE49-F238E27FC236}">
                  <a16:creationId xmlns:a16="http://schemas.microsoft.com/office/drawing/2014/main" xmlns="" id="{7F9C0356-465A-87B0-3042-E8388716C205}"/>
                </a:ext>
              </a:extLst>
            </p:cNvPr>
            <p:cNvSpPr txBox="1"/>
            <p:nvPr/>
          </p:nvSpPr>
          <p:spPr>
            <a:xfrm>
              <a:off x="9511435" y="6090461"/>
              <a:ext cx="1510665" cy="573447"/>
            </a:xfrm>
            <a:prstGeom prst="rect">
              <a:avLst/>
            </a:prstGeom>
          </p:spPr>
          <p:txBody>
            <a:bodyPr vert="horz" wrap="square" lIns="0" tIns="19526" rIns="0" bIns="0" rtlCol="0">
              <a:spAutoFit/>
            </a:bodyPr>
            <a:lstStyle/>
            <a:p>
              <a:pPr marL="9525" marR="3810">
                <a:lnSpc>
                  <a:spcPts val="750"/>
                </a:lnSpc>
                <a:spcBef>
                  <a:spcPts val="153"/>
                </a:spcBef>
              </a:pPr>
              <a:r>
                <a:rPr sz="675" i="1" dirty="0">
                  <a:solidFill>
                    <a:srgbClr val="58595B"/>
                  </a:solidFill>
                  <a:latin typeface="Arial"/>
                  <a:cs typeface="Arial"/>
                </a:rPr>
                <a:t>Add</a:t>
              </a:r>
              <a:r>
                <a:rPr sz="675" i="1" spc="-15" dirty="0">
                  <a:solidFill>
                    <a:srgbClr val="58595B"/>
                  </a:solidFill>
                  <a:latin typeface="Arial"/>
                  <a:cs typeface="Arial"/>
                </a:rPr>
                <a:t> </a:t>
              </a:r>
              <a:r>
                <a:rPr sz="675" i="1" dirty="0">
                  <a:solidFill>
                    <a:srgbClr val="58595B"/>
                  </a:solidFill>
                  <a:latin typeface="Arial"/>
                  <a:cs typeface="Arial"/>
                </a:rPr>
                <a:t>azithromycin</a:t>
              </a:r>
              <a:r>
                <a:rPr sz="675" i="1" spc="-15" dirty="0">
                  <a:solidFill>
                    <a:srgbClr val="58595B"/>
                  </a:solidFill>
                  <a:latin typeface="Arial"/>
                  <a:cs typeface="Arial"/>
                </a:rPr>
                <a:t> </a:t>
              </a:r>
              <a:r>
                <a:rPr sz="675" i="1" dirty="0">
                  <a:solidFill>
                    <a:srgbClr val="58595B"/>
                  </a:solidFill>
                  <a:latin typeface="Arial"/>
                  <a:cs typeface="Arial"/>
                </a:rPr>
                <a:t>(adults)</a:t>
              </a:r>
              <a:r>
                <a:rPr sz="675" i="1" spc="-11" dirty="0">
                  <a:solidFill>
                    <a:srgbClr val="58595B"/>
                  </a:solidFill>
                  <a:latin typeface="Arial"/>
                  <a:cs typeface="Arial"/>
                </a:rPr>
                <a:t> </a:t>
              </a:r>
              <a:r>
                <a:rPr sz="675" i="1" spc="-19" dirty="0">
                  <a:solidFill>
                    <a:srgbClr val="58595B"/>
                  </a:solidFill>
                  <a:latin typeface="Arial"/>
                  <a:cs typeface="Arial"/>
                </a:rPr>
                <a:t>or </a:t>
              </a:r>
              <a:r>
                <a:rPr sz="675" i="1" spc="-15" dirty="0">
                  <a:solidFill>
                    <a:srgbClr val="58595B"/>
                  </a:solidFill>
                  <a:latin typeface="Arial"/>
                  <a:cs typeface="Arial"/>
                </a:rPr>
                <a:t>LTRA.</a:t>
              </a:r>
              <a:r>
                <a:rPr sz="675" i="1" spc="-26" dirty="0">
                  <a:solidFill>
                    <a:srgbClr val="58595B"/>
                  </a:solidFill>
                  <a:latin typeface="Arial"/>
                  <a:cs typeface="Arial"/>
                </a:rPr>
                <a:t> </a:t>
              </a:r>
              <a:r>
                <a:rPr sz="675" i="1" dirty="0">
                  <a:solidFill>
                    <a:srgbClr val="58595B"/>
                  </a:solidFill>
                  <a:latin typeface="Arial"/>
                  <a:cs typeface="Arial"/>
                </a:rPr>
                <a:t>As</a:t>
              </a:r>
              <a:r>
                <a:rPr sz="675" i="1" spc="4" dirty="0">
                  <a:solidFill>
                    <a:srgbClr val="58595B"/>
                  </a:solidFill>
                  <a:latin typeface="Arial"/>
                  <a:cs typeface="Arial"/>
                </a:rPr>
                <a:t> </a:t>
              </a:r>
              <a:r>
                <a:rPr sz="675" i="1" dirty="0">
                  <a:solidFill>
                    <a:srgbClr val="58595B"/>
                  </a:solidFill>
                  <a:latin typeface="Arial"/>
                  <a:cs typeface="Arial"/>
                </a:rPr>
                <a:t>last</a:t>
              </a:r>
              <a:r>
                <a:rPr sz="675" i="1" spc="4" dirty="0">
                  <a:solidFill>
                    <a:srgbClr val="58595B"/>
                  </a:solidFill>
                  <a:latin typeface="Arial"/>
                  <a:cs typeface="Arial"/>
                </a:rPr>
                <a:t> </a:t>
              </a:r>
              <a:r>
                <a:rPr sz="675" i="1" dirty="0">
                  <a:solidFill>
                    <a:srgbClr val="58595B"/>
                  </a:solidFill>
                  <a:latin typeface="Arial"/>
                  <a:cs typeface="Arial"/>
                </a:rPr>
                <a:t>resort</a:t>
              </a:r>
              <a:r>
                <a:rPr sz="675" i="1" spc="4" dirty="0">
                  <a:solidFill>
                    <a:srgbClr val="58595B"/>
                  </a:solidFill>
                  <a:latin typeface="Arial"/>
                  <a:cs typeface="Arial"/>
                </a:rPr>
                <a:t> </a:t>
              </a:r>
              <a:r>
                <a:rPr sz="675" i="1" spc="-8" dirty="0">
                  <a:solidFill>
                    <a:srgbClr val="58595B"/>
                  </a:solidFill>
                  <a:latin typeface="Arial"/>
                  <a:cs typeface="Arial"/>
                </a:rPr>
                <a:t>consider </a:t>
              </a:r>
              <a:r>
                <a:rPr sz="675" i="1" dirty="0">
                  <a:solidFill>
                    <a:srgbClr val="58595B"/>
                  </a:solidFill>
                  <a:latin typeface="Arial"/>
                  <a:cs typeface="Arial"/>
                </a:rPr>
                <a:t>adding</a:t>
              </a:r>
              <a:r>
                <a:rPr sz="675" i="1" spc="-11" dirty="0">
                  <a:solidFill>
                    <a:srgbClr val="58595B"/>
                  </a:solidFill>
                  <a:latin typeface="Arial"/>
                  <a:cs typeface="Arial"/>
                </a:rPr>
                <a:t> </a:t>
              </a:r>
              <a:r>
                <a:rPr sz="675" i="1" dirty="0">
                  <a:solidFill>
                    <a:srgbClr val="58595B"/>
                  </a:solidFill>
                  <a:latin typeface="Arial"/>
                  <a:cs typeface="Arial"/>
                </a:rPr>
                <a:t>low</a:t>
              </a:r>
              <a:r>
                <a:rPr sz="675" i="1" spc="-8" dirty="0">
                  <a:solidFill>
                    <a:srgbClr val="58595B"/>
                  </a:solidFill>
                  <a:latin typeface="Arial"/>
                  <a:cs typeface="Arial"/>
                </a:rPr>
                <a:t> </a:t>
              </a:r>
              <a:r>
                <a:rPr sz="675" i="1" dirty="0">
                  <a:solidFill>
                    <a:srgbClr val="58595B"/>
                  </a:solidFill>
                  <a:latin typeface="Arial"/>
                  <a:cs typeface="Arial"/>
                </a:rPr>
                <a:t>dose</a:t>
              </a:r>
              <a:r>
                <a:rPr sz="675" i="1" spc="-11" dirty="0">
                  <a:solidFill>
                    <a:srgbClr val="58595B"/>
                  </a:solidFill>
                  <a:latin typeface="Arial"/>
                  <a:cs typeface="Arial"/>
                </a:rPr>
                <a:t> </a:t>
              </a:r>
              <a:r>
                <a:rPr sz="675" i="1" dirty="0">
                  <a:solidFill>
                    <a:srgbClr val="58595B"/>
                  </a:solidFill>
                  <a:latin typeface="Arial"/>
                  <a:cs typeface="Arial"/>
                </a:rPr>
                <a:t>OCS</a:t>
              </a:r>
              <a:r>
                <a:rPr sz="675" i="1" spc="-8" dirty="0">
                  <a:solidFill>
                    <a:srgbClr val="58595B"/>
                  </a:solidFill>
                  <a:latin typeface="Arial"/>
                  <a:cs typeface="Arial"/>
                </a:rPr>
                <a:t> </a:t>
              </a:r>
              <a:r>
                <a:rPr sz="675" i="1" spc="-19" dirty="0">
                  <a:solidFill>
                    <a:srgbClr val="58595B"/>
                  </a:solidFill>
                  <a:latin typeface="Arial"/>
                  <a:cs typeface="Arial"/>
                </a:rPr>
                <a:t>but </a:t>
              </a:r>
              <a:r>
                <a:rPr sz="675" i="1" dirty="0">
                  <a:solidFill>
                    <a:srgbClr val="58595B"/>
                  </a:solidFill>
                  <a:latin typeface="Arial"/>
                  <a:cs typeface="Arial"/>
                </a:rPr>
                <a:t>consider side-</a:t>
              </a:r>
              <a:r>
                <a:rPr sz="675" i="1" spc="-8" dirty="0">
                  <a:solidFill>
                    <a:srgbClr val="58595B"/>
                  </a:solidFill>
                  <a:latin typeface="Arial"/>
                  <a:cs typeface="Arial"/>
                </a:rPr>
                <a:t>effects</a:t>
              </a:r>
              <a:endParaRPr sz="675">
                <a:latin typeface="Arial"/>
                <a:cs typeface="Arial"/>
              </a:endParaRPr>
            </a:p>
          </p:txBody>
        </p:sp>
        <p:sp>
          <p:nvSpPr>
            <p:cNvPr id="36" name="object 6">
              <a:extLst>
                <a:ext uri="{FF2B5EF4-FFF2-40B4-BE49-F238E27FC236}">
                  <a16:creationId xmlns:a16="http://schemas.microsoft.com/office/drawing/2014/main" xmlns="" id="{54366AD2-65D4-C16B-38B0-4205604EB914}"/>
                </a:ext>
              </a:extLst>
            </p:cNvPr>
            <p:cNvSpPr txBox="1"/>
            <p:nvPr/>
          </p:nvSpPr>
          <p:spPr>
            <a:xfrm>
              <a:off x="5405532" y="5671653"/>
              <a:ext cx="3413125" cy="197489"/>
            </a:xfrm>
            <a:prstGeom prst="rect">
              <a:avLst/>
            </a:prstGeom>
          </p:spPr>
          <p:txBody>
            <a:bodyPr vert="horz" wrap="square" lIns="0" tIns="9525" rIns="0" bIns="0" rtlCol="0">
              <a:spAutoFit/>
            </a:bodyPr>
            <a:lstStyle/>
            <a:p>
              <a:pPr marL="28575">
                <a:spcBef>
                  <a:spcPts val="75"/>
                </a:spcBef>
              </a:pPr>
              <a:r>
                <a:rPr sz="900" spc="-8" dirty="0">
                  <a:solidFill>
                    <a:srgbClr val="414042"/>
                  </a:solidFill>
                  <a:latin typeface="Arial"/>
                  <a:cs typeface="Arial"/>
                </a:rPr>
                <a:t>RELIEVER:</a:t>
              </a:r>
              <a:r>
                <a:rPr sz="900" spc="-34" dirty="0">
                  <a:solidFill>
                    <a:srgbClr val="414042"/>
                  </a:solidFill>
                  <a:latin typeface="Arial"/>
                  <a:cs typeface="Arial"/>
                </a:rPr>
                <a:t> </a:t>
              </a:r>
              <a:r>
                <a:rPr sz="900" dirty="0">
                  <a:solidFill>
                    <a:srgbClr val="414042"/>
                  </a:solidFill>
                  <a:latin typeface="Arial"/>
                  <a:cs typeface="Arial"/>
                </a:rPr>
                <a:t>As-needed</a:t>
              </a:r>
              <a:r>
                <a:rPr sz="900" spc="26" dirty="0">
                  <a:solidFill>
                    <a:srgbClr val="414042"/>
                  </a:solidFill>
                  <a:latin typeface="Arial"/>
                  <a:cs typeface="Arial"/>
                </a:rPr>
                <a:t> </a:t>
              </a:r>
              <a:r>
                <a:rPr sz="900" dirty="0">
                  <a:solidFill>
                    <a:srgbClr val="414042"/>
                  </a:solidFill>
                  <a:latin typeface="Arial"/>
                  <a:cs typeface="Arial"/>
                </a:rPr>
                <a:t>short-acting</a:t>
              </a:r>
              <a:r>
                <a:rPr sz="900" spc="26" dirty="0">
                  <a:solidFill>
                    <a:srgbClr val="414042"/>
                  </a:solidFill>
                  <a:latin typeface="Arial"/>
                  <a:cs typeface="Arial"/>
                </a:rPr>
                <a:t> </a:t>
              </a:r>
              <a:r>
                <a:rPr sz="900" spc="-8" dirty="0">
                  <a:solidFill>
                    <a:srgbClr val="414042"/>
                  </a:solidFill>
                  <a:latin typeface="Arial"/>
                  <a:cs typeface="Arial"/>
                </a:rPr>
                <a:t>beta</a:t>
              </a:r>
              <a:r>
                <a:rPr sz="788" spc="-11" baseline="-11904" dirty="0">
                  <a:solidFill>
                    <a:srgbClr val="414042"/>
                  </a:solidFill>
                  <a:latin typeface="Arial"/>
                  <a:cs typeface="Arial"/>
                </a:rPr>
                <a:t>2</a:t>
              </a:r>
              <a:r>
                <a:rPr sz="900" spc="-8" dirty="0">
                  <a:solidFill>
                    <a:srgbClr val="414042"/>
                  </a:solidFill>
                  <a:latin typeface="Arial"/>
                  <a:cs typeface="Arial"/>
                </a:rPr>
                <a:t>-agonist</a:t>
              </a:r>
              <a:endParaRPr sz="900" dirty="0">
                <a:latin typeface="Arial"/>
                <a:cs typeface="Arial"/>
              </a:endParaRPr>
            </a:p>
          </p:txBody>
        </p:sp>
        <p:sp>
          <p:nvSpPr>
            <p:cNvPr id="37" name="object 7">
              <a:extLst>
                <a:ext uri="{FF2B5EF4-FFF2-40B4-BE49-F238E27FC236}">
                  <a16:creationId xmlns:a16="http://schemas.microsoft.com/office/drawing/2014/main" xmlns="" id="{D6484060-7F42-4AFA-A04D-0151C9477A35}"/>
                </a:ext>
              </a:extLst>
            </p:cNvPr>
            <p:cNvSpPr txBox="1"/>
            <p:nvPr/>
          </p:nvSpPr>
          <p:spPr>
            <a:xfrm>
              <a:off x="3208397" y="5104940"/>
              <a:ext cx="1200151" cy="491588"/>
            </a:xfrm>
            <a:prstGeom prst="rect">
              <a:avLst/>
            </a:prstGeom>
          </p:spPr>
          <p:txBody>
            <a:bodyPr vert="horz" wrap="square" lIns="0" tIns="9525" rIns="0" bIns="0" rtlCol="0">
              <a:spAutoFit/>
            </a:bodyPr>
            <a:lstStyle/>
            <a:p>
              <a:pPr marL="9525">
                <a:lnSpc>
                  <a:spcPts val="1069"/>
                </a:lnSpc>
                <a:spcBef>
                  <a:spcPts val="75"/>
                </a:spcBef>
              </a:pPr>
              <a:r>
                <a:rPr sz="900" dirty="0">
                  <a:solidFill>
                    <a:srgbClr val="414042"/>
                  </a:solidFill>
                  <a:latin typeface="Arial Black"/>
                  <a:cs typeface="Arial Black"/>
                </a:rPr>
                <a:t>STEP</a:t>
              </a:r>
              <a:r>
                <a:rPr sz="900" spc="-15" dirty="0">
                  <a:solidFill>
                    <a:srgbClr val="414042"/>
                  </a:solidFill>
                  <a:latin typeface="Arial Black"/>
                  <a:cs typeface="Arial Black"/>
                </a:rPr>
                <a:t> </a:t>
              </a:r>
              <a:r>
                <a:rPr sz="900" spc="-38" dirty="0">
                  <a:solidFill>
                    <a:srgbClr val="414042"/>
                  </a:solidFill>
                  <a:latin typeface="Arial Black"/>
                  <a:cs typeface="Arial Black"/>
                </a:rPr>
                <a:t>1</a:t>
              </a:r>
              <a:endParaRPr sz="900">
                <a:latin typeface="Arial Black"/>
                <a:cs typeface="Arial Black"/>
              </a:endParaRPr>
            </a:p>
            <a:p>
              <a:pPr marL="9525" marR="3810">
                <a:lnSpc>
                  <a:spcPts val="803"/>
                </a:lnSpc>
                <a:spcBef>
                  <a:spcPts val="131"/>
                </a:spcBef>
              </a:pPr>
              <a:r>
                <a:rPr sz="788" spc="-15" dirty="0">
                  <a:solidFill>
                    <a:srgbClr val="414042"/>
                  </a:solidFill>
                  <a:latin typeface="Arial"/>
                  <a:cs typeface="Arial"/>
                </a:rPr>
                <a:t>Take</a:t>
              </a:r>
              <a:r>
                <a:rPr sz="788" spc="-4" dirty="0">
                  <a:solidFill>
                    <a:srgbClr val="414042"/>
                  </a:solidFill>
                  <a:latin typeface="Arial"/>
                  <a:cs typeface="Arial"/>
                </a:rPr>
                <a:t> </a:t>
              </a:r>
              <a:r>
                <a:rPr sz="788" dirty="0">
                  <a:solidFill>
                    <a:srgbClr val="414042"/>
                  </a:solidFill>
                  <a:latin typeface="Arial"/>
                  <a:cs typeface="Arial"/>
                </a:rPr>
                <a:t>ICS </a:t>
              </a:r>
              <a:r>
                <a:rPr sz="788" spc="-8" dirty="0">
                  <a:solidFill>
                    <a:srgbClr val="414042"/>
                  </a:solidFill>
                  <a:latin typeface="Arial"/>
                  <a:cs typeface="Arial"/>
                </a:rPr>
                <a:t>whenever </a:t>
              </a:r>
              <a:r>
                <a:rPr sz="788" dirty="0">
                  <a:solidFill>
                    <a:srgbClr val="414042"/>
                  </a:solidFill>
                  <a:latin typeface="Arial"/>
                  <a:cs typeface="Arial"/>
                </a:rPr>
                <a:t>SABA</a:t>
              </a:r>
              <a:r>
                <a:rPr sz="788" spc="-23" dirty="0">
                  <a:solidFill>
                    <a:srgbClr val="414042"/>
                  </a:solidFill>
                  <a:latin typeface="Arial"/>
                  <a:cs typeface="Arial"/>
                </a:rPr>
                <a:t> </a:t>
              </a:r>
              <a:r>
                <a:rPr sz="788" spc="-8" dirty="0">
                  <a:solidFill>
                    <a:srgbClr val="414042"/>
                  </a:solidFill>
                  <a:latin typeface="Arial"/>
                  <a:cs typeface="Arial"/>
                </a:rPr>
                <a:t>taken</a:t>
              </a:r>
              <a:endParaRPr sz="788">
                <a:latin typeface="Arial"/>
                <a:cs typeface="Arial"/>
              </a:endParaRPr>
            </a:p>
          </p:txBody>
        </p:sp>
        <p:sp>
          <p:nvSpPr>
            <p:cNvPr id="38" name="object 8">
              <a:extLst>
                <a:ext uri="{FF2B5EF4-FFF2-40B4-BE49-F238E27FC236}">
                  <a16:creationId xmlns:a16="http://schemas.microsoft.com/office/drawing/2014/main" xmlns="" id="{2C76100F-9887-21C6-628A-C18B49173C54}"/>
                </a:ext>
              </a:extLst>
            </p:cNvPr>
            <p:cNvSpPr txBox="1"/>
            <p:nvPr/>
          </p:nvSpPr>
          <p:spPr>
            <a:xfrm>
              <a:off x="4794436" y="4929632"/>
              <a:ext cx="1064895" cy="533908"/>
            </a:xfrm>
            <a:prstGeom prst="rect">
              <a:avLst/>
            </a:prstGeom>
          </p:spPr>
          <p:txBody>
            <a:bodyPr vert="horz" wrap="square" lIns="0" tIns="18098" rIns="0" bIns="0" rtlCol="0">
              <a:spAutoFit/>
            </a:bodyPr>
            <a:lstStyle/>
            <a:p>
              <a:pPr marL="9525">
                <a:spcBef>
                  <a:spcPts val="143"/>
                </a:spcBef>
              </a:pPr>
              <a:r>
                <a:rPr sz="900" dirty="0">
                  <a:solidFill>
                    <a:srgbClr val="414042"/>
                  </a:solidFill>
                  <a:latin typeface="Arial Black"/>
                  <a:cs typeface="Arial Black"/>
                </a:rPr>
                <a:t>STEP</a:t>
              </a:r>
              <a:r>
                <a:rPr sz="900" spc="-15" dirty="0">
                  <a:solidFill>
                    <a:srgbClr val="414042"/>
                  </a:solidFill>
                  <a:latin typeface="Arial Black"/>
                  <a:cs typeface="Arial Black"/>
                </a:rPr>
                <a:t> </a:t>
              </a:r>
              <a:r>
                <a:rPr sz="900" spc="-38" dirty="0">
                  <a:solidFill>
                    <a:srgbClr val="414042"/>
                  </a:solidFill>
                  <a:latin typeface="Arial Black"/>
                  <a:cs typeface="Arial Black"/>
                </a:rPr>
                <a:t>2</a:t>
              </a:r>
              <a:endParaRPr sz="900">
                <a:latin typeface="Arial Black"/>
                <a:cs typeface="Arial Black"/>
              </a:endParaRPr>
            </a:p>
            <a:p>
              <a:pPr marL="9525" marR="3810">
                <a:lnSpc>
                  <a:spcPts val="900"/>
                </a:lnSpc>
                <a:spcBef>
                  <a:spcPts val="143"/>
                </a:spcBef>
              </a:pPr>
              <a:r>
                <a:rPr sz="788" dirty="0">
                  <a:solidFill>
                    <a:srgbClr val="414042"/>
                  </a:solidFill>
                  <a:latin typeface="Arial"/>
                  <a:cs typeface="Arial"/>
                </a:rPr>
                <a:t>Low</a:t>
              </a:r>
              <a:r>
                <a:rPr sz="788" spc="4" dirty="0">
                  <a:solidFill>
                    <a:srgbClr val="414042"/>
                  </a:solidFill>
                  <a:latin typeface="Arial"/>
                  <a:cs typeface="Arial"/>
                </a:rPr>
                <a:t> </a:t>
              </a:r>
              <a:r>
                <a:rPr sz="788" spc="-15" dirty="0">
                  <a:solidFill>
                    <a:srgbClr val="414042"/>
                  </a:solidFill>
                  <a:latin typeface="Arial"/>
                  <a:cs typeface="Arial"/>
                </a:rPr>
                <a:t>dose </a:t>
              </a:r>
              <a:r>
                <a:rPr sz="788" dirty="0">
                  <a:solidFill>
                    <a:srgbClr val="414042"/>
                  </a:solidFill>
                  <a:latin typeface="Arial"/>
                  <a:cs typeface="Arial"/>
                </a:rPr>
                <a:t>maintenance</a:t>
              </a:r>
              <a:r>
                <a:rPr sz="788" spc="45" dirty="0">
                  <a:solidFill>
                    <a:srgbClr val="414042"/>
                  </a:solidFill>
                  <a:latin typeface="Arial"/>
                  <a:cs typeface="Arial"/>
                </a:rPr>
                <a:t> </a:t>
              </a:r>
              <a:r>
                <a:rPr sz="788" spc="-19" dirty="0">
                  <a:solidFill>
                    <a:srgbClr val="414042"/>
                  </a:solidFill>
                  <a:latin typeface="Arial"/>
                  <a:cs typeface="Arial"/>
                </a:rPr>
                <a:t>ICS</a:t>
              </a:r>
              <a:endParaRPr sz="788">
                <a:latin typeface="Arial"/>
                <a:cs typeface="Arial"/>
              </a:endParaRPr>
            </a:p>
          </p:txBody>
        </p:sp>
        <p:sp>
          <p:nvSpPr>
            <p:cNvPr id="39" name="object 9">
              <a:extLst>
                <a:ext uri="{FF2B5EF4-FFF2-40B4-BE49-F238E27FC236}">
                  <a16:creationId xmlns:a16="http://schemas.microsoft.com/office/drawing/2014/main" xmlns="" id="{DAB87DC2-CEF3-CBAF-D073-59389A0034E6}"/>
                </a:ext>
              </a:extLst>
            </p:cNvPr>
            <p:cNvSpPr txBox="1"/>
            <p:nvPr/>
          </p:nvSpPr>
          <p:spPr>
            <a:xfrm>
              <a:off x="6385735" y="4720186"/>
              <a:ext cx="801371" cy="687796"/>
            </a:xfrm>
            <a:prstGeom prst="rect">
              <a:avLst/>
            </a:prstGeom>
          </p:spPr>
          <p:txBody>
            <a:bodyPr vert="horz" wrap="square" lIns="0" tIns="18098" rIns="0" bIns="0" rtlCol="0">
              <a:spAutoFit/>
            </a:bodyPr>
            <a:lstStyle/>
            <a:p>
              <a:pPr marL="9525">
                <a:spcBef>
                  <a:spcPts val="143"/>
                </a:spcBef>
              </a:pPr>
              <a:r>
                <a:rPr sz="900" dirty="0">
                  <a:solidFill>
                    <a:srgbClr val="414042"/>
                  </a:solidFill>
                  <a:latin typeface="Arial Black"/>
                  <a:cs typeface="Arial Black"/>
                </a:rPr>
                <a:t>STEP</a:t>
              </a:r>
              <a:r>
                <a:rPr sz="900" spc="-15" dirty="0">
                  <a:solidFill>
                    <a:srgbClr val="414042"/>
                  </a:solidFill>
                  <a:latin typeface="Arial Black"/>
                  <a:cs typeface="Arial Black"/>
                </a:rPr>
                <a:t> </a:t>
              </a:r>
              <a:r>
                <a:rPr sz="900" spc="-38" dirty="0">
                  <a:solidFill>
                    <a:srgbClr val="414042"/>
                  </a:solidFill>
                  <a:latin typeface="Arial Black"/>
                  <a:cs typeface="Arial Black"/>
                </a:rPr>
                <a:t>3</a:t>
              </a:r>
              <a:endParaRPr sz="900">
                <a:latin typeface="Arial Black"/>
                <a:cs typeface="Arial Black"/>
              </a:endParaRPr>
            </a:p>
            <a:p>
              <a:pPr marL="9525" marR="3810">
                <a:lnSpc>
                  <a:spcPts val="900"/>
                </a:lnSpc>
                <a:spcBef>
                  <a:spcPts val="143"/>
                </a:spcBef>
              </a:pPr>
              <a:r>
                <a:rPr sz="788" dirty="0">
                  <a:solidFill>
                    <a:srgbClr val="414042"/>
                  </a:solidFill>
                  <a:latin typeface="Arial"/>
                  <a:cs typeface="Arial"/>
                </a:rPr>
                <a:t>Low</a:t>
              </a:r>
              <a:r>
                <a:rPr sz="788" spc="4" dirty="0">
                  <a:solidFill>
                    <a:srgbClr val="414042"/>
                  </a:solidFill>
                  <a:latin typeface="Arial"/>
                  <a:cs typeface="Arial"/>
                </a:rPr>
                <a:t> </a:t>
              </a:r>
              <a:r>
                <a:rPr sz="788" spc="-15" dirty="0">
                  <a:solidFill>
                    <a:srgbClr val="414042"/>
                  </a:solidFill>
                  <a:latin typeface="Arial"/>
                  <a:cs typeface="Arial"/>
                </a:rPr>
                <a:t>dose </a:t>
              </a:r>
              <a:r>
                <a:rPr sz="788" spc="-8" dirty="0">
                  <a:solidFill>
                    <a:srgbClr val="414042"/>
                  </a:solidFill>
                  <a:latin typeface="Arial"/>
                  <a:cs typeface="Arial"/>
                </a:rPr>
                <a:t>maintenance </a:t>
              </a:r>
              <a:r>
                <a:rPr sz="788" dirty="0">
                  <a:solidFill>
                    <a:srgbClr val="414042"/>
                  </a:solidFill>
                  <a:latin typeface="Arial"/>
                  <a:cs typeface="Arial"/>
                </a:rPr>
                <a:t>ICS-</a:t>
              </a:r>
              <a:r>
                <a:rPr sz="788" spc="-15" dirty="0">
                  <a:solidFill>
                    <a:srgbClr val="414042"/>
                  </a:solidFill>
                  <a:latin typeface="Arial"/>
                  <a:cs typeface="Arial"/>
                </a:rPr>
                <a:t>LABA</a:t>
              </a:r>
              <a:endParaRPr sz="788">
                <a:latin typeface="Arial"/>
                <a:cs typeface="Arial"/>
              </a:endParaRPr>
            </a:p>
          </p:txBody>
        </p:sp>
        <p:sp>
          <p:nvSpPr>
            <p:cNvPr id="40" name="object 10">
              <a:extLst>
                <a:ext uri="{FF2B5EF4-FFF2-40B4-BE49-F238E27FC236}">
                  <a16:creationId xmlns:a16="http://schemas.microsoft.com/office/drawing/2014/main" xmlns="" id="{9AA52451-8A94-7F08-615A-23D2638F9D85}"/>
                </a:ext>
              </a:extLst>
            </p:cNvPr>
            <p:cNvSpPr txBox="1"/>
            <p:nvPr/>
          </p:nvSpPr>
          <p:spPr>
            <a:xfrm>
              <a:off x="7960369" y="4513871"/>
              <a:ext cx="1132840" cy="687796"/>
            </a:xfrm>
            <a:prstGeom prst="rect">
              <a:avLst/>
            </a:prstGeom>
          </p:spPr>
          <p:txBody>
            <a:bodyPr vert="horz" wrap="square" lIns="0" tIns="18098" rIns="0" bIns="0" rtlCol="0">
              <a:spAutoFit/>
            </a:bodyPr>
            <a:lstStyle/>
            <a:p>
              <a:pPr marL="9525">
                <a:spcBef>
                  <a:spcPts val="143"/>
                </a:spcBef>
              </a:pPr>
              <a:r>
                <a:rPr sz="900" dirty="0">
                  <a:solidFill>
                    <a:srgbClr val="414042"/>
                  </a:solidFill>
                  <a:latin typeface="Arial Black"/>
                  <a:cs typeface="Arial Black"/>
                </a:rPr>
                <a:t>STEP</a:t>
              </a:r>
              <a:r>
                <a:rPr sz="900" spc="-15" dirty="0">
                  <a:solidFill>
                    <a:srgbClr val="414042"/>
                  </a:solidFill>
                  <a:latin typeface="Arial Black"/>
                  <a:cs typeface="Arial Black"/>
                </a:rPr>
                <a:t> </a:t>
              </a:r>
              <a:r>
                <a:rPr sz="900" spc="-38" dirty="0">
                  <a:solidFill>
                    <a:srgbClr val="414042"/>
                  </a:solidFill>
                  <a:latin typeface="Arial Black"/>
                  <a:cs typeface="Arial Black"/>
                </a:rPr>
                <a:t>4</a:t>
              </a:r>
              <a:endParaRPr sz="900">
                <a:latin typeface="Arial Black"/>
                <a:cs typeface="Arial Black"/>
              </a:endParaRPr>
            </a:p>
            <a:p>
              <a:pPr marL="9525">
                <a:lnSpc>
                  <a:spcPts val="923"/>
                </a:lnSpc>
                <a:spcBef>
                  <a:spcPts val="75"/>
                </a:spcBef>
              </a:pPr>
              <a:r>
                <a:rPr sz="788" spc="-8" dirty="0">
                  <a:solidFill>
                    <a:srgbClr val="414042"/>
                  </a:solidFill>
                  <a:latin typeface="Arial"/>
                  <a:cs typeface="Arial"/>
                </a:rPr>
                <a:t>Medium/high</a:t>
              </a:r>
              <a:endParaRPr sz="788">
                <a:latin typeface="Arial"/>
                <a:cs typeface="Arial"/>
              </a:endParaRPr>
            </a:p>
            <a:p>
              <a:pPr marL="9525" marR="3810">
                <a:lnSpc>
                  <a:spcPts val="900"/>
                </a:lnSpc>
                <a:spcBef>
                  <a:spcPts val="45"/>
                </a:spcBef>
              </a:pPr>
              <a:r>
                <a:rPr sz="788" dirty="0">
                  <a:solidFill>
                    <a:srgbClr val="414042"/>
                  </a:solidFill>
                  <a:latin typeface="Arial"/>
                  <a:cs typeface="Arial"/>
                </a:rPr>
                <a:t>dose</a:t>
              </a:r>
              <a:r>
                <a:rPr sz="788" spc="4" dirty="0">
                  <a:solidFill>
                    <a:srgbClr val="414042"/>
                  </a:solidFill>
                  <a:latin typeface="Arial"/>
                  <a:cs typeface="Arial"/>
                </a:rPr>
                <a:t> </a:t>
              </a:r>
              <a:r>
                <a:rPr sz="788" spc="-8" dirty="0">
                  <a:solidFill>
                    <a:srgbClr val="414042"/>
                  </a:solidFill>
                  <a:latin typeface="Arial"/>
                  <a:cs typeface="Arial"/>
                </a:rPr>
                <a:t>maintenance </a:t>
              </a:r>
              <a:r>
                <a:rPr sz="788" dirty="0">
                  <a:solidFill>
                    <a:srgbClr val="414042"/>
                  </a:solidFill>
                  <a:latin typeface="Arial"/>
                  <a:cs typeface="Arial"/>
                </a:rPr>
                <a:t>ICS-</a:t>
              </a:r>
              <a:r>
                <a:rPr sz="788" spc="-15" dirty="0">
                  <a:solidFill>
                    <a:srgbClr val="414042"/>
                  </a:solidFill>
                  <a:latin typeface="Arial"/>
                  <a:cs typeface="Arial"/>
                </a:rPr>
                <a:t>LABA</a:t>
              </a:r>
              <a:endParaRPr sz="788">
                <a:latin typeface="Arial"/>
                <a:cs typeface="Arial"/>
              </a:endParaRPr>
            </a:p>
          </p:txBody>
        </p:sp>
        <p:sp>
          <p:nvSpPr>
            <p:cNvPr id="41" name="object 11">
              <a:extLst>
                <a:ext uri="{FF2B5EF4-FFF2-40B4-BE49-F238E27FC236}">
                  <a16:creationId xmlns:a16="http://schemas.microsoft.com/office/drawing/2014/main" xmlns="" id="{3572EB02-DE79-7F10-62A4-F1C6930120F0}"/>
                </a:ext>
              </a:extLst>
            </p:cNvPr>
            <p:cNvSpPr txBox="1"/>
            <p:nvPr/>
          </p:nvSpPr>
          <p:spPr>
            <a:xfrm>
              <a:off x="9541840" y="4305570"/>
              <a:ext cx="1426211" cy="1303349"/>
            </a:xfrm>
            <a:prstGeom prst="rect">
              <a:avLst/>
            </a:prstGeom>
          </p:spPr>
          <p:txBody>
            <a:bodyPr vert="horz" wrap="square" lIns="0" tIns="18098" rIns="0" bIns="0" rtlCol="0">
              <a:spAutoFit/>
            </a:bodyPr>
            <a:lstStyle/>
            <a:p>
              <a:pPr marL="9525">
                <a:spcBef>
                  <a:spcPts val="143"/>
                </a:spcBef>
              </a:pPr>
              <a:r>
                <a:rPr sz="900" dirty="0">
                  <a:solidFill>
                    <a:srgbClr val="414042"/>
                  </a:solidFill>
                  <a:latin typeface="Arial Black"/>
                  <a:cs typeface="Arial Black"/>
                </a:rPr>
                <a:t>STEP</a:t>
              </a:r>
              <a:r>
                <a:rPr sz="900" spc="-15" dirty="0">
                  <a:solidFill>
                    <a:srgbClr val="414042"/>
                  </a:solidFill>
                  <a:latin typeface="Arial Black"/>
                  <a:cs typeface="Arial Black"/>
                </a:rPr>
                <a:t> </a:t>
              </a:r>
              <a:r>
                <a:rPr sz="900" spc="-38" dirty="0">
                  <a:solidFill>
                    <a:srgbClr val="414042"/>
                  </a:solidFill>
                  <a:latin typeface="Arial Black"/>
                  <a:cs typeface="Arial Black"/>
                </a:rPr>
                <a:t>5</a:t>
              </a:r>
              <a:endParaRPr sz="900" dirty="0">
                <a:latin typeface="Arial Black"/>
                <a:cs typeface="Arial Black"/>
              </a:endParaRPr>
            </a:p>
            <a:p>
              <a:pPr marL="9525">
                <a:lnSpc>
                  <a:spcPts val="923"/>
                </a:lnSpc>
                <a:spcBef>
                  <a:spcPts val="75"/>
                </a:spcBef>
              </a:pPr>
              <a:r>
                <a:rPr sz="788" dirty="0">
                  <a:solidFill>
                    <a:srgbClr val="414042"/>
                  </a:solidFill>
                  <a:latin typeface="Arial"/>
                  <a:cs typeface="Arial"/>
                </a:rPr>
                <a:t>Add-on</a:t>
              </a:r>
              <a:r>
                <a:rPr sz="788" spc="23" dirty="0">
                  <a:solidFill>
                    <a:srgbClr val="414042"/>
                  </a:solidFill>
                  <a:latin typeface="Arial"/>
                  <a:cs typeface="Arial"/>
                </a:rPr>
                <a:t> </a:t>
              </a:r>
              <a:r>
                <a:rPr sz="788" spc="-15" dirty="0">
                  <a:solidFill>
                    <a:srgbClr val="414042"/>
                  </a:solidFill>
                  <a:latin typeface="Arial"/>
                  <a:cs typeface="Arial"/>
                </a:rPr>
                <a:t>LAMA</a:t>
              </a:r>
              <a:endParaRPr sz="788" dirty="0">
                <a:latin typeface="Arial"/>
                <a:cs typeface="Arial"/>
              </a:endParaRPr>
            </a:p>
            <a:p>
              <a:pPr marL="9525" marR="3810">
                <a:lnSpc>
                  <a:spcPts val="900"/>
                </a:lnSpc>
                <a:spcBef>
                  <a:spcPts val="45"/>
                </a:spcBef>
              </a:pPr>
              <a:r>
                <a:rPr sz="788" dirty="0">
                  <a:solidFill>
                    <a:srgbClr val="414042"/>
                  </a:solidFill>
                  <a:latin typeface="Arial"/>
                  <a:cs typeface="Arial"/>
                </a:rPr>
                <a:t>Refer</a:t>
              </a:r>
              <a:r>
                <a:rPr sz="788" spc="4" dirty="0">
                  <a:solidFill>
                    <a:srgbClr val="414042"/>
                  </a:solidFill>
                  <a:latin typeface="Arial"/>
                  <a:cs typeface="Arial"/>
                </a:rPr>
                <a:t> </a:t>
              </a:r>
              <a:r>
                <a:rPr sz="788" dirty="0">
                  <a:solidFill>
                    <a:srgbClr val="414042"/>
                  </a:solidFill>
                  <a:latin typeface="Arial"/>
                  <a:cs typeface="Arial"/>
                </a:rPr>
                <a:t>for</a:t>
              </a:r>
              <a:r>
                <a:rPr sz="788" spc="11" dirty="0">
                  <a:solidFill>
                    <a:srgbClr val="414042"/>
                  </a:solidFill>
                  <a:latin typeface="Arial"/>
                  <a:cs typeface="Arial"/>
                </a:rPr>
                <a:t> </a:t>
              </a:r>
              <a:r>
                <a:rPr sz="788" spc="-8" dirty="0">
                  <a:solidFill>
                    <a:srgbClr val="414042"/>
                  </a:solidFill>
                  <a:latin typeface="Arial"/>
                  <a:cs typeface="Arial"/>
                </a:rPr>
                <a:t>assessment</a:t>
              </a:r>
              <a:r>
                <a:rPr sz="788" spc="375" dirty="0">
                  <a:solidFill>
                    <a:srgbClr val="414042"/>
                  </a:solidFill>
                  <a:latin typeface="Arial"/>
                  <a:cs typeface="Arial"/>
                </a:rPr>
                <a:t> </a:t>
              </a:r>
              <a:r>
                <a:rPr sz="788" dirty="0">
                  <a:solidFill>
                    <a:srgbClr val="414042"/>
                  </a:solidFill>
                  <a:latin typeface="Arial"/>
                  <a:cs typeface="Arial"/>
                </a:rPr>
                <a:t>of</a:t>
              </a:r>
              <a:r>
                <a:rPr sz="788" spc="4" dirty="0">
                  <a:solidFill>
                    <a:srgbClr val="414042"/>
                  </a:solidFill>
                  <a:latin typeface="Arial"/>
                  <a:cs typeface="Arial"/>
                </a:rPr>
                <a:t> </a:t>
              </a:r>
              <a:r>
                <a:rPr sz="788" dirty="0">
                  <a:solidFill>
                    <a:srgbClr val="414042"/>
                  </a:solidFill>
                  <a:latin typeface="Arial"/>
                  <a:cs typeface="Arial"/>
                </a:rPr>
                <a:t>phenotype.</a:t>
              </a:r>
              <a:r>
                <a:rPr sz="788" spc="4" dirty="0">
                  <a:solidFill>
                    <a:srgbClr val="414042"/>
                  </a:solidFill>
                  <a:latin typeface="Arial"/>
                  <a:cs typeface="Arial"/>
                </a:rPr>
                <a:t> </a:t>
              </a:r>
              <a:r>
                <a:rPr sz="788" spc="-8" dirty="0">
                  <a:solidFill>
                    <a:srgbClr val="414042"/>
                  </a:solidFill>
                  <a:latin typeface="Arial"/>
                  <a:cs typeface="Arial"/>
                </a:rPr>
                <a:t>Consider </a:t>
              </a:r>
              <a:r>
                <a:rPr sz="788" dirty="0">
                  <a:solidFill>
                    <a:srgbClr val="414042"/>
                  </a:solidFill>
                  <a:latin typeface="Arial"/>
                  <a:cs typeface="Arial"/>
                </a:rPr>
                <a:t>high</a:t>
              </a:r>
              <a:r>
                <a:rPr sz="788" spc="4" dirty="0">
                  <a:solidFill>
                    <a:srgbClr val="414042"/>
                  </a:solidFill>
                  <a:latin typeface="Arial"/>
                  <a:cs typeface="Arial"/>
                </a:rPr>
                <a:t> </a:t>
              </a:r>
              <a:r>
                <a:rPr sz="788" dirty="0">
                  <a:solidFill>
                    <a:srgbClr val="414042"/>
                  </a:solidFill>
                  <a:latin typeface="Arial"/>
                  <a:cs typeface="Arial"/>
                </a:rPr>
                <a:t>dose</a:t>
              </a:r>
              <a:r>
                <a:rPr sz="788" spc="4" dirty="0">
                  <a:solidFill>
                    <a:srgbClr val="414042"/>
                  </a:solidFill>
                  <a:latin typeface="Arial"/>
                  <a:cs typeface="Arial"/>
                </a:rPr>
                <a:t> </a:t>
              </a:r>
              <a:r>
                <a:rPr sz="788" spc="-8" dirty="0">
                  <a:solidFill>
                    <a:srgbClr val="414042"/>
                  </a:solidFill>
                  <a:latin typeface="Arial"/>
                  <a:cs typeface="Arial"/>
                </a:rPr>
                <a:t>maintenance </a:t>
              </a:r>
              <a:r>
                <a:rPr sz="788" dirty="0">
                  <a:solidFill>
                    <a:srgbClr val="414042"/>
                  </a:solidFill>
                  <a:latin typeface="Arial"/>
                  <a:cs typeface="Arial"/>
                </a:rPr>
                <a:t>ICS-LABA,</a:t>
              </a:r>
              <a:r>
                <a:rPr sz="788" spc="41" dirty="0">
                  <a:solidFill>
                    <a:srgbClr val="414042"/>
                  </a:solidFill>
                  <a:latin typeface="Arial"/>
                  <a:cs typeface="Arial"/>
                </a:rPr>
                <a:t> </a:t>
              </a:r>
              <a:r>
                <a:rPr sz="788" dirty="0">
                  <a:solidFill>
                    <a:srgbClr val="414042"/>
                  </a:solidFill>
                  <a:latin typeface="Arial"/>
                  <a:cs typeface="Arial"/>
                </a:rPr>
                <a:t>±</a:t>
              </a:r>
              <a:r>
                <a:rPr sz="788" spc="41" dirty="0">
                  <a:solidFill>
                    <a:srgbClr val="414042"/>
                  </a:solidFill>
                  <a:latin typeface="Arial"/>
                  <a:cs typeface="Arial"/>
                </a:rPr>
                <a:t> </a:t>
              </a:r>
              <a:r>
                <a:rPr sz="788" spc="-8" dirty="0">
                  <a:solidFill>
                    <a:srgbClr val="414042"/>
                  </a:solidFill>
                  <a:latin typeface="Arial"/>
                  <a:cs typeface="Arial"/>
                </a:rPr>
                <a:t>anti-</a:t>
              </a:r>
              <a:r>
                <a:rPr sz="788" spc="-15" dirty="0">
                  <a:solidFill>
                    <a:srgbClr val="414042"/>
                  </a:solidFill>
                  <a:latin typeface="Arial"/>
                  <a:cs typeface="Arial"/>
                </a:rPr>
                <a:t>IgE,</a:t>
              </a:r>
              <a:endParaRPr sz="788" dirty="0">
                <a:latin typeface="Arial"/>
                <a:cs typeface="Arial"/>
              </a:endParaRPr>
            </a:p>
            <a:p>
              <a:pPr marL="9525" marR="60484">
                <a:lnSpc>
                  <a:spcPts val="900"/>
                </a:lnSpc>
              </a:pPr>
              <a:r>
                <a:rPr sz="788" spc="-8" dirty="0">
                  <a:solidFill>
                    <a:srgbClr val="414042"/>
                  </a:solidFill>
                  <a:latin typeface="Arial"/>
                  <a:cs typeface="Arial"/>
                </a:rPr>
                <a:t>anti-</a:t>
              </a:r>
              <a:r>
                <a:rPr sz="788" dirty="0">
                  <a:solidFill>
                    <a:srgbClr val="414042"/>
                  </a:solidFill>
                  <a:latin typeface="Arial"/>
                  <a:cs typeface="Arial"/>
                </a:rPr>
                <a:t>IL5/5R,</a:t>
              </a:r>
              <a:r>
                <a:rPr sz="788" spc="68" dirty="0">
                  <a:solidFill>
                    <a:srgbClr val="414042"/>
                  </a:solidFill>
                  <a:latin typeface="Arial"/>
                  <a:cs typeface="Arial"/>
                </a:rPr>
                <a:t> </a:t>
              </a:r>
              <a:r>
                <a:rPr sz="788" spc="-8" dirty="0">
                  <a:solidFill>
                    <a:srgbClr val="414042"/>
                  </a:solidFill>
                  <a:latin typeface="Arial"/>
                  <a:cs typeface="Arial"/>
                </a:rPr>
                <a:t>anti-IL4R, anti-</a:t>
              </a:r>
              <a:r>
                <a:rPr sz="788" spc="-15" dirty="0">
                  <a:solidFill>
                    <a:srgbClr val="414042"/>
                  </a:solidFill>
                  <a:latin typeface="Arial"/>
                  <a:cs typeface="Arial"/>
                </a:rPr>
                <a:t>TSLP</a:t>
              </a:r>
              <a:endParaRPr sz="788" dirty="0">
                <a:latin typeface="Arial"/>
                <a:cs typeface="Arial"/>
              </a:endParaRPr>
            </a:p>
          </p:txBody>
        </p:sp>
        <p:sp>
          <p:nvSpPr>
            <p:cNvPr id="42" name="object 12">
              <a:extLst>
                <a:ext uri="{FF2B5EF4-FFF2-40B4-BE49-F238E27FC236}">
                  <a16:creationId xmlns:a16="http://schemas.microsoft.com/office/drawing/2014/main" xmlns="" id="{BD5BDB99-4C5D-FFAC-E47A-3C019D6AD080}"/>
                </a:ext>
              </a:extLst>
            </p:cNvPr>
            <p:cNvSpPr txBox="1"/>
            <p:nvPr/>
          </p:nvSpPr>
          <p:spPr>
            <a:xfrm>
              <a:off x="5473264" y="3876570"/>
              <a:ext cx="3278504" cy="197489"/>
            </a:xfrm>
            <a:prstGeom prst="rect">
              <a:avLst/>
            </a:prstGeom>
          </p:spPr>
          <p:txBody>
            <a:bodyPr vert="horz" wrap="square" lIns="0" tIns="9525" rIns="0" bIns="0" rtlCol="0">
              <a:spAutoFit/>
            </a:bodyPr>
            <a:lstStyle/>
            <a:p>
              <a:pPr marL="9525">
                <a:spcBef>
                  <a:spcPts val="75"/>
                </a:spcBef>
              </a:pPr>
              <a:r>
                <a:rPr sz="900" spc="-8" dirty="0">
                  <a:solidFill>
                    <a:srgbClr val="414042"/>
                  </a:solidFill>
                  <a:latin typeface="Arial"/>
                  <a:cs typeface="Arial"/>
                </a:rPr>
                <a:t>RELIEVER:</a:t>
              </a:r>
              <a:r>
                <a:rPr sz="900" spc="-49" dirty="0">
                  <a:solidFill>
                    <a:srgbClr val="414042"/>
                  </a:solidFill>
                  <a:latin typeface="Arial"/>
                  <a:cs typeface="Arial"/>
                </a:rPr>
                <a:t> </a:t>
              </a:r>
              <a:r>
                <a:rPr sz="900" dirty="0">
                  <a:solidFill>
                    <a:srgbClr val="414042"/>
                  </a:solidFill>
                  <a:latin typeface="Arial"/>
                  <a:cs typeface="Arial"/>
                </a:rPr>
                <a:t>As-needed</a:t>
              </a:r>
              <a:r>
                <a:rPr sz="900" spc="15" dirty="0">
                  <a:solidFill>
                    <a:srgbClr val="414042"/>
                  </a:solidFill>
                  <a:latin typeface="Arial"/>
                  <a:cs typeface="Arial"/>
                </a:rPr>
                <a:t> </a:t>
              </a:r>
              <a:r>
                <a:rPr sz="900" spc="-8" dirty="0">
                  <a:solidFill>
                    <a:srgbClr val="414042"/>
                  </a:solidFill>
                  <a:latin typeface="Arial"/>
                  <a:cs typeface="Arial"/>
                </a:rPr>
                <a:t>low-</a:t>
              </a:r>
              <a:r>
                <a:rPr sz="900" dirty="0">
                  <a:solidFill>
                    <a:srgbClr val="414042"/>
                  </a:solidFill>
                  <a:latin typeface="Arial"/>
                  <a:cs typeface="Arial"/>
                </a:rPr>
                <a:t>dose</a:t>
              </a:r>
              <a:r>
                <a:rPr sz="900" spc="11" dirty="0">
                  <a:solidFill>
                    <a:srgbClr val="414042"/>
                  </a:solidFill>
                  <a:latin typeface="Arial"/>
                  <a:cs typeface="Arial"/>
                </a:rPr>
                <a:t> </a:t>
              </a:r>
              <a:r>
                <a:rPr sz="900" dirty="0">
                  <a:solidFill>
                    <a:srgbClr val="414042"/>
                  </a:solidFill>
                  <a:latin typeface="Arial"/>
                  <a:cs typeface="Arial"/>
                </a:rPr>
                <a:t>ICS-</a:t>
              </a:r>
              <a:r>
                <a:rPr sz="900" spc="-8" dirty="0">
                  <a:solidFill>
                    <a:srgbClr val="414042"/>
                  </a:solidFill>
                  <a:latin typeface="Arial"/>
                  <a:cs typeface="Arial"/>
                </a:rPr>
                <a:t>formoterol</a:t>
              </a:r>
              <a:endParaRPr sz="900" dirty="0">
                <a:latin typeface="Arial"/>
                <a:cs typeface="Arial"/>
              </a:endParaRPr>
            </a:p>
          </p:txBody>
        </p:sp>
        <p:sp>
          <p:nvSpPr>
            <p:cNvPr id="43" name="object 13">
              <a:extLst>
                <a:ext uri="{FF2B5EF4-FFF2-40B4-BE49-F238E27FC236}">
                  <a16:creationId xmlns:a16="http://schemas.microsoft.com/office/drawing/2014/main" xmlns="" id="{42AD0BAA-F433-0C42-72C5-05B976083059}"/>
                </a:ext>
              </a:extLst>
            </p:cNvPr>
            <p:cNvSpPr txBox="1"/>
            <p:nvPr/>
          </p:nvSpPr>
          <p:spPr>
            <a:xfrm>
              <a:off x="3224469" y="3175116"/>
              <a:ext cx="2171700" cy="387800"/>
            </a:xfrm>
            <a:prstGeom prst="rect">
              <a:avLst/>
            </a:prstGeom>
          </p:spPr>
          <p:txBody>
            <a:bodyPr vert="horz" wrap="square" lIns="0" tIns="18098" rIns="0" bIns="0" rtlCol="0">
              <a:spAutoFit/>
            </a:bodyPr>
            <a:lstStyle/>
            <a:p>
              <a:pPr marL="9525">
                <a:spcBef>
                  <a:spcPts val="143"/>
                </a:spcBef>
              </a:pPr>
              <a:r>
                <a:rPr sz="900" dirty="0">
                  <a:solidFill>
                    <a:srgbClr val="414042"/>
                  </a:solidFill>
                  <a:latin typeface="Arial Black"/>
                  <a:cs typeface="Arial Black"/>
                </a:rPr>
                <a:t>STEPS</a:t>
              </a:r>
              <a:r>
                <a:rPr sz="900" spc="-11" dirty="0">
                  <a:solidFill>
                    <a:srgbClr val="414042"/>
                  </a:solidFill>
                  <a:latin typeface="Arial Black"/>
                  <a:cs typeface="Arial Black"/>
                </a:rPr>
                <a:t> </a:t>
              </a:r>
              <a:r>
                <a:rPr sz="900" dirty="0">
                  <a:solidFill>
                    <a:srgbClr val="414042"/>
                  </a:solidFill>
                  <a:latin typeface="Arial Black"/>
                  <a:cs typeface="Arial Black"/>
                </a:rPr>
                <a:t>1</a:t>
              </a:r>
              <a:r>
                <a:rPr sz="900" spc="-8" dirty="0">
                  <a:solidFill>
                    <a:srgbClr val="414042"/>
                  </a:solidFill>
                  <a:latin typeface="Arial Black"/>
                  <a:cs typeface="Arial Black"/>
                </a:rPr>
                <a:t> </a:t>
              </a:r>
              <a:r>
                <a:rPr sz="900" dirty="0">
                  <a:solidFill>
                    <a:srgbClr val="414042"/>
                  </a:solidFill>
                  <a:latin typeface="Arial Black"/>
                  <a:cs typeface="Arial Black"/>
                </a:rPr>
                <a:t>–</a:t>
              </a:r>
              <a:r>
                <a:rPr sz="900" spc="-8" dirty="0">
                  <a:solidFill>
                    <a:srgbClr val="414042"/>
                  </a:solidFill>
                  <a:latin typeface="Arial Black"/>
                  <a:cs typeface="Arial Black"/>
                </a:rPr>
                <a:t> </a:t>
              </a:r>
              <a:r>
                <a:rPr sz="900" spc="-38" dirty="0">
                  <a:solidFill>
                    <a:srgbClr val="414042"/>
                  </a:solidFill>
                  <a:latin typeface="Arial Black"/>
                  <a:cs typeface="Arial Black"/>
                </a:rPr>
                <a:t>2</a:t>
              </a:r>
              <a:endParaRPr sz="900" dirty="0">
                <a:latin typeface="Arial Black"/>
                <a:cs typeface="Arial Black"/>
              </a:endParaRPr>
            </a:p>
            <a:p>
              <a:pPr marL="9525">
                <a:spcBef>
                  <a:spcPts val="75"/>
                </a:spcBef>
              </a:pPr>
              <a:r>
                <a:rPr sz="788" dirty="0">
                  <a:solidFill>
                    <a:srgbClr val="414042"/>
                  </a:solidFill>
                  <a:latin typeface="Arial"/>
                  <a:cs typeface="Arial"/>
                </a:rPr>
                <a:t>As-needed</a:t>
              </a:r>
              <a:r>
                <a:rPr sz="788" spc="19" dirty="0">
                  <a:solidFill>
                    <a:srgbClr val="414042"/>
                  </a:solidFill>
                  <a:latin typeface="Arial"/>
                  <a:cs typeface="Arial"/>
                </a:rPr>
                <a:t> </a:t>
              </a:r>
              <a:r>
                <a:rPr sz="788" dirty="0">
                  <a:solidFill>
                    <a:srgbClr val="414042"/>
                  </a:solidFill>
                  <a:latin typeface="Arial"/>
                  <a:cs typeface="Arial"/>
                </a:rPr>
                <a:t>low</a:t>
              </a:r>
              <a:r>
                <a:rPr sz="788" spc="23" dirty="0">
                  <a:solidFill>
                    <a:srgbClr val="414042"/>
                  </a:solidFill>
                  <a:latin typeface="Arial"/>
                  <a:cs typeface="Arial"/>
                </a:rPr>
                <a:t> </a:t>
              </a:r>
              <a:r>
                <a:rPr sz="788" dirty="0">
                  <a:solidFill>
                    <a:srgbClr val="414042"/>
                  </a:solidFill>
                  <a:latin typeface="Arial"/>
                  <a:cs typeface="Arial"/>
                </a:rPr>
                <a:t>dose</a:t>
              </a:r>
              <a:r>
                <a:rPr sz="788" spc="23" dirty="0">
                  <a:solidFill>
                    <a:srgbClr val="414042"/>
                  </a:solidFill>
                  <a:latin typeface="Arial"/>
                  <a:cs typeface="Arial"/>
                </a:rPr>
                <a:t> </a:t>
              </a:r>
              <a:r>
                <a:rPr sz="788" dirty="0">
                  <a:solidFill>
                    <a:srgbClr val="414042"/>
                  </a:solidFill>
                  <a:latin typeface="Arial"/>
                  <a:cs typeface="Arial"/>
                </a:rPr>
                <a:t>ICS-</a:t>
              </a:r>
              <a:r>
                <a:rPr sz="788" spc="-8" dirty="0">
                  <a:solidFill>
                    <a:srgbClr val="414042"/>
                  </a:solidFill>
                  <a:latin typeface="Arial"/>
                  <a:cs typeface="Arial"/>
                </a:rPr>
                <a:t>formoterol</a:t>
              </a:r>
              <a:endParaRPr sz="788" dirty="0">
                <a:latin typeface="Arial"/>
                <a:cs typeface="Arial"/>
              </a:endParaRPr>
            </a:p>
          </p:txBody>
        </p:sp>
        <p:sp>
          <p:nvSpPr>
            <p:cNvPr id="44" name="object 14">
              <a:extLst>
                <a:ext uri="{FF2B5EF4-FFF2-40B4-BE49-F238E27FC236}">
                  <a16:creationId xmlns:a16="http://schemas.microsoft.com/office/drawing/2014/main" xmlns="" id="{9142080F-DBC0-B1E4-817F-70A842C534A5}"/>
                </a:ext>
              </a:extLst>
            </p:cNvPr>
            <p:cNvSpPr txBox="1"/>
            <p:nvPr/>
          </p:nvSpPr>
          <p:spPr>
            <a:xfrm>
              <a:off x="6383371" y="2952088"/>
              <a:ext cx="906780" cy="687796"/>
            </a:xfrm>
            <a:prstGeom prst="rect">
              <a:avLst/>
            </a:prstGeom>
          </p:spPr>
          <p:txBody>
            <a:bodyPr vert="horz" wrap="square" lIns="0" tIns="18098" rIns="0" bIns="0" rtlCol="0">
              <a:spAutoFit/>
            </a:bodyPr>
            <a:lstStyle/>
            <a:p>
              <a:pPr marL="9525">
                <a:spcBef>
                  <a:spcPts val="143"/>
                </a:spcBef>
              </a:pPr>
              <a:r>
                <a:rPr sz="900" dirty="0">
                  <a:solidFill>
                    <a:srgbClr val="414042"/>
                  </a:solidFill>
                  <a:latin typeface="Arial Black"/>
                  <a:cs typeface="Arial Black"/>
                </a:rPr>
                <a:t>STEP</a:t>
              </a:r>
              <a:r>
                <a:rPr sz="900" spc="-15" dirty="0">
                  <a:solidFill>
                    <a:srgbClr val="414042"/>
                  </a:solidFill>
                  <a:latin typeface="Arial Black"/>
                  <a:cs typeface="Arial Black"/>
                </a:rPr>
                <a:t> </a:t>
              </a:r>
              <a:r>
                <a:rPr sz="900" spc="-38" dirty="0">
                  <a:solidFill>
                    <a:srgbClr val="414042"/>
                  </a:solidFill>
                  <a:latin typeface="Arial Black"/>
                  <a:cs typeface="Arial Black"/>
                </a:rPr>
                <a:t>3</a:t>
              </a:r>
              <a:endParaRPr sz="900">
                <a:latin typeface="Arial Black"/>
                <a:cs typeface="Arial Black"/>
              </a:endParaRPr>
            </a:p>
            <a:p>
              <a:pPr marL="9525" marR="3810">
                <a:lnSpc>
                  <a:spcPts val="900"/>
                </a:lnSpc>
                <a:spcBef>
                  <a:spcPts val="143"/>
                </a:spcBef>
              </a:pPr>
              <a:r>
                <a:rPr sz="788" dirty="0">
                  <a:solidFill>
                    <a:srgbClr val="414042"/>
                  </a:solidFill>
                  <a:latin typeface="Arial"/>
                  <a:cs typeface="Arial"/>
                </a:rPr>
                <a:t>Low</a:t>
              </a:r>
              <a:r>
                <a:rPr sz="788" spc="4" dirty="0">
                  <a:solidFill>
                    <a:srgbClr val="414042"/>
                  </a:solidFill>
                  <a:latin typeface="Arial"/>
                  <a:cs typeface="Arial"/>
                </a:rPr>
                <a:t> </a:t>
              </a:r>
              <a:r>
                <a:rPr sz="788" spc="-15" dirty="0">
                  <a:solidFill>
                    <a:srgbClr val="414042"/>
                  </a:solidFill>
                  <a:latin typeface="Arial"/>
                  <a:cs typeface="Arial"/>
                </a:rPr>
                <a:t>dose </a:t>
              </a:r>
              <a:r>
                <a:rPr sz="788" spc="-8" dirty="0">
                  <a:solidFill>
                    <a:srgbClr val="414042"/>
                  </a:solidFill>
                  <a:latin typeface="Arial"/>
                  <a:cs typeface="Arial"/>
                </a:rPr>
                <a:t>maintenance </a:t>
              </a:r>
              <a:r>
                <a:rPr sz="788" dirty="0">
                  <a:solidFill>
                    <a:srgbClr val="414042"/>
                  </a:solidFill>
                  <a:latin typeface="Arial"/>
                  <a:cs typeface="Arial"/>
                </a:rPr>
                <a:t>ICS-</a:t>
              </a:r>
              <a:r>
                <a:rPr sz="788" spc="-8" dirty="0">
                  <a:solidFill>
                    <a:srgbClr val="414042"/>
                  </a:solidFill>
                  <a:latin typeface="Arial"/>
                  <a:cs typeface="Arial"/>
                </a:rPr>
                <a:t>formoterol</a:t>
              </a:r>
              <a:endParaRPr sz="788">
                <a:latin typeface="Arial"/>
                <a:cs typeface="Arial"/>
              </a:endParaRPr>
            </a:p>
          </p:txBody>
        </p:sp>
        <p:sp>
          <p:nvSpPr>
            <p:cNvPr id="45" name="object 15">
              <a:extLst>
                <a:ext uri="{FF2B5EF4-FFF2-40B4-BE49-F238E27FC236}">
                  <a16:creationId xmlns:a16="http://schemas.microsoft.com/office/drawing/2014/main" xmlns="" id="{BB6C82FF-B0B1-BB95-21EB-FC4AF0A397D4}"/>
                </a:ext>
              </a:extLst>
            </p:cNvPr>
            <p:cNvSpPr txBox="1"/>
            <p:nvPr/>
          </p:nvSpPr>
          <p:spPr>
            <a:xfrm>
              <a:off x="7961425" y="2750883"/>
              <a:ext cx="906780" cy="687796"/>
            </a:xfrm>
            <a:prstGeom prst="rect">
              <a:avLst/>
            </a:prstGeom>
          </p:spPr>
          <p:txBody>
            <a:bodyPr vert="horz" wrap="square" lIns="0" tIns="18098" rIns="0" bIns="0" rtlCol="0">
              <a:spAutoFit/>
            </a:bodyPr>
            <a:lstStyle/>
            <a:p>
              <a:pPr marL="9525">
                <a:spcBef>
                  <a:spcPts val="143"/>
                </a:spcBef>
              </a:pPr>
              <a:r>
                <a:rPr sz="900" dirty="0">
                  <a:solidFill>
                    <a:srgbClr val="414042"/>
                  </a:solidFill>
                  <a:latin typeface="Arial Black"/>
                  <a:cs typeface="Arial Black"/>
                </a:rPr>
                <a:t>STEP</a:t>
              </a:r>
              <a:r>
                <a:rPr sz="900" spc="-15" dirty="0">
                  <a:solidFill>
                    <a:srgbClr val="414042"/>
                  </a:solidFill>
                  <a:latin typeface="Arial Black"/>
                  <a:cs typeface="Arial Black"/>
                </a:rPr>
                <a:t> </a:t>
              </a:r>
              <a:r>
                <a:rPr sz="900" spc="-38" dirty="0">
                  <a:solidFill>
                    <a:srgbClr val="414042"/>
                  </a:solidFill>
                  <a:latin typeface="Arial Black"/>
                  <a:cs typeface="Arial Black"/>
                </a:rPr>
                <a:t>4</a:t>
              </a:r>
              <a:endParaRPr sz="900">
                <a:latin typeface="Arial Black"/>
                <a:cs typeface="Arial Black"/>
              </a:endParaRPr>
            </a:p>
            <a:p>
              <a:pPr marL="9525" marR="3810">
                <a:lnSpc>
                  <a:spcPts val="900"/>
                </a:lnSpc>
                <a:spcBef>
                  <a:spcPts val="143"/>
                </a:spcBef>
              </a:pPr>
              <a:r>
                <a:rPr sz="788" dirty="0">
                  <a:solidFill>
                    <a:srgbClr val="414042"/>
                  </a:solidFill>
                  <a:latin typeface="Arial"/>
                  <a:cs typeface="Arial"/>
                </a:rPr>
                <a:t>Medium</a:t>
              </a:r>
              <a:r>
                <a:rPr sz="788" spc="26" dirty="0">
                  <a:solidFill>
                    <a:srgbClr val="414042"/>
                  </a:solidFill>
                  <a:latin typeface="Arial"/>
                  <a:cs typeface="Arial"/>
                </a:rPr>
                <a:t> </a:t>
              </a:r>
              <a:r>
                <a:rPr sz="788" spc="-15" dirty="0">
                  <a:solidFill>
                    <a:srgbClr val="414042"/>
                  </a:solidFill>
                  <a:latin typeface="Arial"/>
                  <a:cs typeface="Arial"/>
                </a:rPr>
                <a:t>dose </a:t>
              </a:r>
              <a:r>
                <a:rPr sz="788" spc="-8" dirty="0">
                  <a:solidFill>
                    <a:srgbClr val="414042"/>
                  </a:solidFill>
                  <a:latin typeface="Arial"/>
                  <a:cs typeface="Arial"/>
                </a:rPr>
                <a:t>maintenance </a:t>
              </a:r>
              <a:r>
                <a:rPr sz="788" dirty="0">
                  <a:solidFill>
                    <a:srgbClr val="414042"/>
                  </a:solidFill>
                  <a:latin typeface="Arial"/>
                  <a:cs typeface="Arial"/>
                </a:rPr>
                <a:t>ICS-</a:t>
              </a:r>
              <a:r>
                <a:rPr sz="788" spc="-8" dirty="0">
                  <a:solidFill>
                    <a:srgbClr val="414042"/>
                  </a:solidFill>
                  <a:latin typeface="Arial"/>
                  <a:cs typeface="Arial"/>
                </a:rPr>
                <a:t>formoterol</a:t>
              </a:r>
              <a:endParaRPr sz="788">
                <a:latin typeface="Arial"/>
                <a:cs typeface="Arial"/>
              </a:endParaRPr>
            </a:p>
          </p:txBody>
        </p:sp>
        <p:sp>
          <p:nvSpPr>
            <p:cNvPr id="46" name="object 16">
              <a:extLst>
                <a:ext uri="{FF2B5EF4-FFF2-40B4-BE49-F238E27FC236}">
                  <a16:creationId xmlns:a16="http://schemas.microsoft.com/office/drawing/2014/main" xmlns="" id="{0FF3BC17-1116-75BB-4130-014C1826F7A9}"/>
                </a:ext>
              </a:extLst>
            </p:cNvPr>
            <p:cNvSpPr txBox="1"/>
            <p:nvPr/>
          </p:nvSpPr>
          <p:spPr>
            <a:xfrm>
              <a:off x="9541840" y="2543730"/>
              <a:ext cx="1426211" cy="1262952"/>
            </a:xfrm>
            <a:prstGeom prst="rect">
              <a:avLst/>
            </a:prstGeom>
          </p:spPr>
          <p:txBody>
            <a:bodyPr vert="horz" wrap="square" lIns="0" tIns="10953" rIns="0" bIns="0" rtlCol="0">
              <a:spAutoFit/>
            </a:bodyPr>
            <a:lstStyle/>
            <a:p>
              <a:pPr marL="9525">
                <a:lnSpc>
                  <a:spcPts val="923"/>
                </a:lnSpc>
                <a:spcBef>
                  <a:spcPts val="86"/>
                </a:spcBef>
              </a:pPr>
              <a:r>
                <a:rPr lang="en-AU" sz="788" dirty="0">
                  <a:solidFill>
                    <a:srgbClr val="414042"/>
                  </a:solidFill>
                  <a:latin typeface="Arial Black"/>
                  <a:cs typeface="Arial Black"/>
                </a:rPr>
                <a:t>STEP</a:t>
              </a:r>
              <a:r>
                <a:rPr lang="en-AU" sz="788" spc="-15" dirty="0">
                  <a:solidFill>
                    <a:srgbClr val="414042"/>
                  </a:solidFill>
                  <a:latin typeface="Arial Black"/>
                  <a:cs typeface="Arial Black"/>
                </a:rPr>
                <a:t> </a:t>
              </a:r>
              <a:r>
                <a:rPr lang="en-AU" sz="788" spc="-38" dirty="0">
                  <a:solidFill>
                    <a:srgbClr val="414042"/>
                  </a:solidFill>
                  <a:latin typeface="Arial Black"/>
                  <a:cs typeface="Arial Black"/>
                </a:rPr>
                <a:t>5</a:t>
              </a:r>
              <a:endParaRPr lang="en-AU" sz="788" dirty="0">
                <a:solidFill>
                  <a:srgbClr val="414042"/>
                </a:solidFill>
                <a:latin typeface="Arial"/>
                <a:cs typeface="Arial"/>
              </a:endParaRPr>
            </a:p>
            <a:p>
              <a:pPr marL="9525">
                <a:lnSpc>
                  <a:spcPts val="923"/>
                </a:lnSpc>
                <a:spcBef>
                  <a:spcPts val="86"/>
                </a:spcBef>
              </a:pPr>
              <a:r>
                <a:rPr sz="788" dirty="0">
                  <a:solidFill>
                    <a:srgbClr val="414042"/>
                  </a:solidFill>
                  <a:latin typeface="Arial"/>
                  <a:cs typeface="Arial"/>
                </a:rPr>
                <a:t>Add-on</a:t>
              </a:r>
              <a:r>
                <a:rPr sz="788" spc="23" dirty="0">
                  <a:solidFill>
                    <a:srgbClr val="414042"/>
                  </a:solidFill>
                  <a:latin typeface="Arial"/>
                  <a:cs typeface="Arial"/>
                </a:rPr>
                <a:t> </a:t>
              </a:r>
              <a:r>
                <a:rPr sz="788" spc="-15" dirty="0">
                  <a:solidFill>
                    <a:srgbClr val="414042"/>
                  </a:solidFill>
                  <a:latin typeface="Arial"/>
                  <a:cs typeface="Arial"/>
                </a:rPr>
                <a:t>LAMA</a:t>
              </a:r>
              <a:endParaRPr sz="788" dirty="0">
                <a:latin typeface="Arial"/>
                <a:cs typeface="Arial"/>
              </a:endParaRPr>
            </a:p>
            <a:p>
              <a:pPr marL="9525" marR="3810">
                <a:lnSpc>
                  <a:spcPts val="900"/>
                </a:lnSpc>
                <a:spcBef>
                  <a:spcPts val="45"/>
                </a:spcBef>
              </a:pPr>
              <a:r>
                <a:rPr sz="788" dirty="0">
                  <a:solidFill>
                    <a:srgbClr val="414042"/>
                  </a:solidFill>
                  <a:latin typeface="Arial"/>
                  <a:cs typeface="Arial"/>
                </a:rPr>
                <a:t>Refer</a:t>
              </a:r>
              <a:r>
                <a:rPr sz="788" spc="4" dirty="0">
                  <a:solidFill>
                    <a:srgbClr val="414042"/>
                  </a:solidFill>
                  <a:latin typeface="Arial"/>
                  <a:cs typeface="Arial"/>
                </a:rPr>
                <a:t> </a:t>
              </a:r>
              <a:r>
                <a:rPr sz="788" dirty="0">
                  <a:solidFill>
                    <a:srgbClr val="414042"/>
                  </a:solidFill>
                  <a:latin typeface="Arial"/>
                  <a:cs typeface="Arial"/>
                </a:rPr>
                <a:t>for</a:t>
              </a:r>
              <a:r>
                <a:rPr sz="788" spc="11" dirty="0">
                  <a:solidFill>
                    <a:srgbClr val="414042"/>
                  </a:solidFill>
                  <a:latin typeface="Arial"/>
                  <a:cs typeface="Arial"/>
                </a:rPr>
                <a:t> </a:t>
              </a:r>
              <a:r>
                <a:rPr sz="788" spc="-8" dirty="0">
                  <a:solidFill>
                    <a:srgbClr val="414042"/>
                  </a:solidFill>
                  <a:latin typeface="Arial"/>
                  <a:cs typeface="Arial"/>
                </a:rPr>
                <a:t>assessment</a:t>
              </a:r>
              <a:r>
                <a:rPr sz="788" spc="375" dirty="0">
                  <a:solidFill>
                    <a:srgbClr val="414042"/>
                  </a:solidFill>
                  <a:latin typeface="Arial"/>
                  <a:cs typeface="Arial"/>
                </a:rPr>
                <a:t> </a:t>
              </a:r>
              <a:r>
                <a:rPr sz="788" dirty="0">
                  <a:solidFill>
                    <a:srgbClr val="414042"/>
                  </a:solidFill>
                  <a:latin typeface="Arial"/>
                  <a:cs typeface="Arial"/>
                </a:rPr>
                <a:t>of</a:t>
              </a:r>
              <a:r>
                <a:rPr sz="788" spc="4" dirty="0">
                  <a:solidFill>
                    <a:srgbClr val="414042"/>
                  </a:solidFill>
                  <a:latin typeface="Arial"/>
                  <a:cs typeface="Arial"/>
                </a:rPr>
                <a:t> </a:t>
              </a:r>
              <a:r>
                <a:rPr sz="788" dirty="0">
                  <a:solidFill>
                    <a:srgbClr val="414042"/>
                  </a:solidFill>
                  <a:latin typeface="Arial"/>
                  <a:cs typeface="Arial"/>
                </a:rPr>
                <a:t>phenotype.</a:t>
              </a:r>
              <a:r>
                <a:rPr sz="788" spc="4" dirty="0">
                  <a:solidFill>
                    <a:srgbClr val="414042"/>
                  </a:solidFill>
                  <a:latin typeface="Arial"/>
                  <a:cs typeface="Arial"/>
                </a:rPr>
                <a:t> </a:t>
              </a:r>
              <a:r>
                <a:rPr sz="788" spc="-8" dirty="0">
                  <a:solidFill>
                    <a:srgbClr val="414042"/>
                  </a:solidFill>
                  <a:latin typeface="Arial"/>
                  <a:cs typeface="Arial"/>
                </a:rPr>
                <a:t>Consider </a:t>
              </a:r>
              <a:r>
                <a:rPr sz="788" dirty="0">
                  <a:solidFill>
                    <a:srgbClr val="414042"/>
                  </a:solidFill>
                  <a:latin typeface="Arial"/>
                  <a:cs typeface="Arial"/>
                </a:rPr>
                <a:t>high</a:t>
              </a:r>
              <a:r>
                <a:rPr sz="788" spc="4" dirty="0">
                  <a:solidFill>
                    <a:srgbClr val="414042"/>
                  </a:solidFill>
                  <a:latin typeface="Arial"/>
                  <a:cs typeface="Arial"/>
                </a:rPr>
                <a:t> </a:t>
              </a:r>
              <a:r>
                <a:rPr sz="788" dirty="0">
                  <a:solidFill>
                    <a:srgbClr val="414042"/>
                  </a:solidFill>
                  <a:latin typeface="Arial"/>
                  <a:cs typeface="Arial"/>
                </a:rPr>
                <a:t>dose</a:t>
              </a:r>
              <a:r>
                <a:rPr sz="788" spc="4" dirty="0">
                  <a:solidFill>
                    <a:srgbClr val="414042"/>
                  </a:solidFill>
                  <a:latin typeface="Arial"/>
                  <a:cs typeface="Arial"/>
                </a:rPr>
                <a:t> </a:t>
              </a:r>
              <a:r>
                <a:rPr sz="788" spc="-8" dirty="0">
                  <a:solidFill>
                    <a:srgbClr val="414042"/>
                  </a:solidFill>
                  <a:latin typeface="Arial"/>
                  <a:cs typeface="Arial"/>
                </a:rPr>
                <a:t>maintenance </a:t>
              </a:r>
              <a:r>
                <a:rPr sz="788" dirty="0">
                  <a:solidFill>
                    <a:srgbClr val="414042"/>
                  </a:solidFill>
                  <a:latin typeface="Arial"/>
                  <a:cs typeface="Arial"/>
                </a:rPr>
                <a:t>ICS-</a:t>
              </a:r>
              <a:r>
                <a:rPr sz="788" spc="-8" dirty="0">
                  <a:solidFill>
                    <a:srgbClr val="414042"/>
                  </a:solidFill>
                  <a:latin typeface="Arial"/>
                  <a:cs typeface="Arial"/>
                </a:rPr>
                <a:t>formoterol,</a:t>
              </a:r>
              <a:endParaRPr sz="788" dirty="0">
                <a:latin typeface="Arial"/>
                <a:cs typeface="Arial"/>
              </a:endParaRPr>
            </a:p>
            <a:p>
              <a:pPr marL="9525" marR="38576">
                <a:lnSpc>
                  <a:spcPts val="900"/>
                </a:lnSpc>
              </a:pPr>
              <a:r>
                <a:rPr sz="788" dirty="0">
                  <a:solidFill>
                    <a:srgbClr val="414042"/>
                  </a:solidFill>
                  <a:latin typeface="Arial"/>
                  <a:cs typeface="Arial"/>
                </a:rPr>
                <a:t>±</a:t>
              </a:r>
              <a:r>
                <a:rPr sz="788" spc="41" dirty="0">
                  <a:solidFill>
                    <a:srgbClr val="414042"/>
                  </a:solidFill>
                  <a:latin typeface="Arial"/>
                  <a:cs typeface="Arial"/>
                </a:rPr>
                <a:t> </a:t>
              </a:r>
              <a:r>
                <a:rPr sz="788" spc="-8" dirty="0">
                  <a:solidFill>
                    <a:srgbClr val="414042"/>
                  </a:solidFill>
                  <a:latin typeface="Arial"/>
                  <a:cs typeface="Arial"/>
                </a:rPr>
                <a:t>anti-</a:t>
              </a:r>
              <a:r>
                <a:rPr sz="788" dirty="0">
                  <a:solidFill>
                    <a:srgbClr val="414042"/>
                  </a:solidFill>
                  <a:latin typeface="Arial"/>
                  <a:cs typeface="Arial"/>
                </a:rPr>
                <a:t>IgE,</a:t>
              </a:r>
              <a:r>
                <a:rPr sz="788" spc="38" dirty="0">
                  <a:solidFill>
                    <a:srgbClr val="414042"/>
                  </a:solidFill>
                  <a:latin typeface="Arial"/>
                  <a:cs typeface="Arial"/>
                </a:rPr>
                <a:t> </a:t>
              </a:r>
              <a:r>
                <a:rPr sz="788" spc="-8" dirty="0">
                  <a:solidFill>
                    <a:srgbClr val="414042"/>
                  </a:solidFill>
                  <a:latin typeface="Arial"/>
                  <a:cs typeface="Arial"/>
                </a:rPr>
                <a:t>anti-IL5/5R, anti-</a:t>
              </a:r>
              <a:r>
                <a:rPr sz="788" dirty="0">
                  <a:solidFill>
                    <a:srgbClr val="414042"/>
                  </a:solidFill>
                  <a:latin typeface="Arial"/>
                  <a:cs typeface="Arial"/>
                </a:rPr>
                <a:t>IL4R,</a:t>
              </a:r>
              <a:r>
                <a:rPr sz="788" spc="71" dirty="0">
                  <a:solidFill>
                    <a:srgbClr val="414042"/>
                  </a:solidFill>
                  <a:latin typeface="Arial"/>
                  <a:cs typeface="Arial"/>
                </a:rPr>
                <a:t> </a:t>
              </a:r>
              <a:r>
                <a:rPr sz="788" spc="-8" dirty="0">
                  <a:solidFill>
                    <a:srgbClr val="414042"/>
                  </a:solidFill>
                  <a:latin typeface="Arial"/>
                  <a:cs typeface="Arial"/>
                </a:rPr>
                <a:t>anti-</a:t>
              </a:r>
              <a:r>
                <a:rPr sz="788" spc="-15" dirty="0">
                  <a:solidFill>
                    <a:srgbClr val="414042"/>
                  </a:solidFill>
                  <a:latin typeface="Arial"/>
                  <a:cs typeface="Arial"/>
                </a:rPr>
                <a:t>TSLP</a:t>
              </a:r>
              <a:endParaRPr sz="788" dirty="0">
                <a:latin typeface="Arial"/>
                <a:cs typeface="Arial"/>
              </a:endParaRPr>
            </a:p>
          </p:txBody>
        </p:sp>
        <p:sp>
          <p:nvSpPr>
            <p:cNvPr id="47" name="object 17">
              <a:extLst>
                <a:ext uri="{FF2B5EF4-FFF2-40B4-BE49-F238E27FC236}">
                  <a16:creationId xmlns:a16="http://schemas.microsoft.com/office/drawing/2014/main" xmlns="" id="{B4DDF106-9DFC-1965-EA1D-3545D9D4FEC6}"/>
                </a:ext>
              </a:extLst>
            </p:cNvPr>
            <p:cNvSpPr txBox="1"/>
            <p:nvPr/>
          </p:nvSpPr>
          <p:spPr>
            <a:xfrm>
              <a:off x="6879488" y="1816960"/>
              <a:ext cx="3280411" cy="686941"/>
            </a:xfrm>
            <a:prstGeom prst="rect">
              <a:avLst/>
            </a:prstGeom>
          </p:spPr>
          <p:txBody>
            <a:bodyPr vert="horz" wrap="square" lIns="0" tIns="27623" rIns="0" bIns="0" rtlCol="0">
              <a:spAutoFit/>
            </a:bodyPr>
            <a:lstStyle/>
            <a:p>
              <a:pPr marL="9525" marR="1022985">
                <a:lnSpc>
                  <a:spcPts val="720"/>
                </a:lnSpc>
                <a:spcBef>
                  <a:spcPts val="217"/>
                </a:spcBef>
              </a:pPr>
              <a:r>
                <a:rPr sz="713" i="1" dirty="0">
                  <a:solidFill>
                    <a:srgbClr val="231F20"/>
                  </a:solidFill>
                  <a:latin typeface="Arial"/>
                  <a:cs typeface="Arial"/>
                </a:rPr>
                <a:t>Treatment</a:t>
              </a:r>
              <a:r>
                <a:rPr sz="713" i="1" spc="4" dirty="0">
                  <a:solidFill>
                    <a:srgbClr val="231F20"/>
                  </a:solidFill>
                  <a:latin typeface="Arial"/>
                  <a:cs typeface="Arial"/>
                </a:rPr>
                <a:t> </a:t>
              </a:r>
              <a:r>
                <a:rPr sz="713" i="1" dirty="0">
                  <a:solidFill>
                    <a:srgbClr val="231F20"/>
                  </a:solidFill>
                  <a:latin typeface="Arial"/>
                  <a:cs typeface="Arial"/>
                </a:rPr>
                <a:t>of</a:t>
              </a:r>
              <a:r>
                <a:rPr sz="713" i="1" spc="4" dirty="0">
                  <a:solidFill>
                    <a:srgbClr val="231F20"/>
                  </a:solidFill>
                  <a:latin typeface="Arial"/>
                  <a:cs typeface="Arial"/>
                </a:rPr>
                <a:t> </a:t>
              </a:r>
              <a:r>
                <a:rPr sz="713" i="1" dirty="0">
                  <a:solidFill>
                    <a:srgbClr val="231F20"/>
                  </a:solidFill>
                  <a:latin typeface="Arial"/>
                  <a:cs typeface="Arial"/>
                </a:rPr>
                <a:t>modifiable</a:t>
              </a:r>
              <a:r>
                <a:rPr sz="713" i="1" spc="8" dirty="0">
                  <a:solidFill>
                    <a:srgbClr val="231F20"/>
                  </a:solidFill>
                  <a:latin typeface="Arial"/>
                  <a:cs typeface="Arial"/>
                </a:rPr>
                <a:t> </a:t>
              </a:r>
              <a:r>
                <a:rPr sz="713" i="1" dirty="0">
                  <a:solidFill>
                    <a:srgbClr val="231F20"/>
                  </a:solidFill>
                  <a:latin typeface="Arial"/>
                  <a:cs typeface="Arial"/>
                </a:rPr>
                <a:t>risk</a:t>
              </a:r>
              <a:r>
                <a:rPr sz="713" i="1" spc="4" dirty="0">
                  <a:solidFill>
                    <a:srgbClr val="231F20"/>
                  </a:solidFill>
                  <a:latin typeface="Arial"/>
                  <a:cs typeface="Arial"/>
                </a:rPr>
                <a:t> </a:t>
              </a:r>
              <a:r>
                <a:rPr sz="713" i="1" spc="-8" dirty="0">
                  <a:solidFill>
                    <a:srgbClr val="231F20"/>
                  </a:solidFill>
                  <a:latin typeface="Arial"/>
                  <a:cs typeface="Arial"/>
                </a:rPr>
                <a:t>factors </a:t>
              </a:r>
              <a:r>
                <a:rPr sz="713" i="1" dirty="0">
                  <a:solidFill>
                    <a:srgbClr val="231F20"/>
                  </a:solidFill>
                  <a:latin typeface="Arial"/>
                  <a:cs typeface="Arial"/>
                </a:rPr>
                <a:t>and</a:t>
              </a:r>
              <a:r>
                <a:rPr sz="713" i="1" spc="4" dirty="0">
                  <a:solidFill>
                    <a:srgbClr val="231F20"/>
                  </a:solidFill>
                  <a:latin typeface="Arial"/>
                  <a:cs typeface="Arial"/>
                </a:rPr>
                <a:t> </a:t>
              </a:r>
              <a:r>
                <a:rPr sz="713" i="1" spc="-8" dirty="0">
                  <a:solidFill>
                    <a:srgbClr val="231F20"/>
                  </a:solidFill>
                  <a:latin typeface="Arial"/>
                  <a:cs typeface="Arial"/>
                </a:rPr>
                <a:t>comorbidities</a:t>
              </a:r>
              <a:endParaRPr sz="713" dirty="0">
                <a:latin typeface="Arial"/>
                <a:cs typeface="Arial"/>
              </a:endParaRPr>
            </a:p>
            <a:p>
              <a:pPr marL="9525">
                <a:lnSpc>
                  <a:spcPts val="832"/>
                </a:lnSpc>
              </a:pPr>
              <a:r>
                <a:rPr sz="713" i="1" dirty="0">
                  <a:solidFill>
                    <a:srgbClr val="231F20"/>
                  </a:solidFill>
                  <a:latin typeface="Arial"/>
                  <a:cs typeface="Arial"/>
                </a:rPr>
                <a:t>Non-pharmacological</a:t>
              </a:r>
              <a:r>
                <a:rPr sz="713" i="1" spc="-4" dirty="0">
                  <a:solidFill>
                    <a:srgbClr val="231F20"/>
                  </a:solidFill>
                  <a:latin typeface="Arial"/>
                  <a:cs typeface="Arial"/>
                </a:rPr>
                <a:t> </a:t>
              </a:r>
              <a:r>
                <a:rPr sz="713" i="1" spc="-8" dirty="0">
                  <a:solidFill>
                    <a:srgbClr val="231F20"/>
                  </a:solidFill>
                  <a:latin typeface="Arial"/>
                  <a:cs typeface="Arial"/>
                </a:rPr>
                <a:t>strategies</a:t>
              </a:r>
              <a:endParaRPr sz="713" dirty="0">
                <a:latin typeface="Arial"/>
                <a:cs typeface="Arial"/>
              </a:endParaRPr>
            </a:p>
            <a:p>
              <a:pPr marL="9525" marR="279559">
                <a:lnSpc>
                  <a:spcPts val="840"/>
                </a:lnSpc>
                <a:spcBef>
                  <a:spcPts val="34"/>
                </a:spcBef>
              </a:pPr>
              <a:r>
                <a:rPr sz="713" i="1" dirty="0">
                  <a:solidFill>
                    <a:srgbClr val="231F20"/>
                  </a:solidFill>
                  <a:latin typeface="Arial"/>
                  <a:cs typeface="Arial"/>
                </a:rPr>
                <a:t>Asthma</a:t>
              </a:r>
              <a:r>
                <a:rPr sz="713" i="1" spc="19" dirty="0">
                  <a:solidFill>
                    <a:srgbClr val="231F20"/>
                  </a:solidFill>
                  <a:latin typeface="Arial"/>
                  <a:cs typeface="Arial"/>
                </a:rPr>
                <a:t> </a:t>
              </a:r>
              <a:r>
                <a:rPr sz="713" i="1" dirty="0">
                  <a:solidFill>
                    <a:srgbClr val="231F20"/>
                  </a:solidFill>
                  <a:latin typeface="Arial"/>
                  <a:cs typeface="Arial"/>
                </a:rPr>
                <a:t>medications</a:t>
              </a:r>
              <a:r>
                <a:rPr sz="713" i="1" spc="23" dirty="0">
                  <a:solidFill>
                    <a:srgbClr val="231F20"/>
                  </a:solidFill>
                  <a:latin typeface="Arial"/>
                  <a:cs typeface="Arial"/>
                </a:rPr>
                <a:t> </a:t>
              </a:r>
              <a:r>
                <a:rPr sz="713" i="1" dirty="0">
                  <a:solidFill>
                    <a:srgbClr val="231F20"/>
                  </a:solidFill>
                  <a:latin typeface="Arial"/>
                  <a:cs typeface="Arial"/>
                </a:rPr>
                <a:t>(adjust</a:t>
              </a:r>
              <a:r>
                <a:rPr sz="713" i="1" spc="23" dirty="0">
                  <a:solidFill>
                    <a:srgbClr val="231F20"/>
                  </a:solidFill>
                  <a:latin typeface="Arial"/>
                  <a:cs typeface="Arial"/>
                </a:rPr>
                <a:t> </a:t>
              </a:r>
              <a:r>
                <a:rPr sz="713" i="1" dirty="0">
                  <a:solidFill>
                    <a:srgbClr val="231F20"/>
                  </a:solidFill>
                  <a:latin typeface="Arial"/>
                  <a:cs typeface="Arial"/>
                </a:rPr>
                <a:t>down/up/between</a:t>
              </a:r>
              <a:r>
                <a:rPr sz="713" i="1" spc="23" dirty="0">
                  <a:solidFill>
                    <a:srgbClr val="231F20"/>
                  </a:solidFill>
                  <a:latin typeface="Arial"/>
                  <a:cs typeface="Arial"/>
                </a:rPr>
                <a:t> </a:t>
              </a:r>
              <a:r>
                <a:rPr sz="713" i="1" spc="-8" dirty="0">
                  <a:solidFill>
                    <a:srgbClr val="231F20"/>
                  </a:solidFill>
                  <a:latin typeface="Arial"/>
                  <a:cs typeface="Arial"/>
                </a:rPr>
                <a:t>tracks) </a:t>
              </a:r>
              <a:r>
                <a:rPr sz="713" i="1" dirty="0">
                  <a:solidFill>
                    <a:srgbClr val="231F20"/>
                  </a:solidFill>
                  <a:latin typeface="Arial"/>
                  <a:cs typeface="Arial"/>
                </a:rPr>
                <a:t>Education</a:t>
              </a:r>
              <a:r>
                <a:rPr sz="713" i="1" spc="15" dirty="0">
                  <a:solidFill>
                    <a:srgbClr val="231F20"/>
                  </a:solidFill>
                  <a:latin typeface="Arial"/>
                  <a:cs typeface="Arial"/>
                </a:rPr>
                <a:t> </a:t>
              </a:r>
              <a:r>
                <a:rPr sz="713" i="1" dirty="0">
                  <a:solidFill>
                    <a:srgbClr val="231F20"/>
                  </a:solidFill>
                  <a:latin typeface="Arial"/>
                  <a:cs typeface="Arial"/>
                </a:rPr>
                <a:t>&amp;</a:t>
              </a:r>
              <a:r>
                <a:rPr sz="713" i="1" spc="19" dirty="0">
                  <a:solidFill>
                    <a:srgbClr val="231F20"/>
                  </a:solidFill>
                  <a:latin typeface="Arial"/>
                  <a:cs typeface="Arial"/>
                </a:rPr>
                <a:t> </a:t>
              </a:r>
              <a:r>
                <a:rPr sz="713" i="1" dirty="0">
                  <a:solidFill>
                    <a:srgbClr val="231F20"/>
                  </a:solidFill>
                  <a:latin typeface="Arial"/>
                  <a:cs typeface="Arial"/>
                </a:rPr>
                <a:t>skills</a:t>
              </a:r>
              <a:r>
                <a:rPr sz="713" i="1" spc="15" dirty="0">
                  <a:solidFill>
                    <a:srgbClr val="231F20"/>
                  </a:solidFill>
                  <a:latin typeface="Arial"/>
                  <a:cs typeface="Arial"/>
                </a:rPr>
                <a:t> </a:t>
              </a:r>
              <a:r>
                <a:rPr sz="713" i="1" spc="-8" dirty="0">
                  <a:solidFill>
                    <a:srgbClr val="231F20"/>
                  </a:solidFill>
                  <a:latin typeface="Arial"/>
                  <a:cs typeface="Arial"/>
                </a:rPr>
                <a:t>training</a:t>
              </a:r>
              <a:endParaRPr sz="713" dirty="0">
                <a:latin typeface="Arial"/>
                <a:cs typeface="Arial"/>
              </a:endParaRPr>
            </a:p>
          </p:txBody>
        </p:sp>
        <p:sp>
          <p:nvSpPr>
            <p:cNvPr id="48" name="object 18">
              <a:extLst>
                <a:ext uri="{FF2B5EF4-FFF2-40B4-BE49-F238E27FC236}">
                  <a16:creationId xmlns:a16="http://schemas.microsoft.com/office/drawing/2014/main" xmlns="" id="{9846B779-F90F-6F89-1BE2-0B3B3AFF7193}"/>
                </a:ext>
              </a:extLst>
            </p:cNvPr>
            <p:cNvSpPr txBox="1">
              <a:spLocks/>
            </p:cNvSpPr>
            <p:nvPr/>
          </p:nvSpPr>
          <p:spPr>
            <a:xfrm>
              <a:off x="587359" y="407310"/>
              <a:ext cx="2263775" cy="521724"/>
            </a:xfrm>
            <a:prstGeom prst="rect">
              <a:avLst/>
            </a:prstGeom>
          </p:spPr>
          <p:txBody>
            <a:bodyPr vert="horz" wrap="square" lIns="0" tIns="31909"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9525" marR="3810" algn="l">
                <a:lnSpc>
                  <a:spcPts val="1403"/>
                </a:lnSpc>
                <a:spcBef>
                  <a:spcPts val="251"/>
                </a:spcBef>
              </a:pPr>
              <a:r>
                <a:rPr lang="en-AU" sz="1275" b="1" dirty="0">
                  <a:latin typeface="Arial" panose="020B0604020202020204" pitchFamily="34" charset="0"/>
                  <a:cs typeface="Arial" panose="020B0604020202020204" pitchFamily="34" charset="0"/>
                </a:rPr>
                <a:t>Adults</a:t>
              </a:r>
              <a:r>
                <a:rPr lang="en-AU" sz="1275" b="1" spc="19" dirty="0">
                  <a:latin typeface="Arial" panose="020B0604020202020204" pitchFamily="34" charset="0"/>
                  <a:cs typeface="Arial" panose="020B0604020202020204" pitchFamily="34" charset="0"/>
                </a:rPr>
                <a:t> </a:t>
              </a:r>
              <a:r>
                <a:rPr lang="en-AU" sz="1275" b="1" dirty="0">
                  <a:latin typeface="Arial" panose="020B0604020202020204" pitchFamily="34" charset="0"/>
                  <a:cs typeface="Arial" panose="020B0604020202020204" pitchFamily="34" charset="0"/>
                </a:rPr>
                <a:t>&amp;</a:t>
              </a:r>
              <a:r>
                <a:rPr lang="en-AU" sz="1275" b="1" spc="19" dirty="0">
                  <a:latin typeface="Arial" panose="020B0604020202020204" pitchFamily="34" charset="0"/>
                  <a:cs typeface="Arial" panose="020B0604020202020204" pitchFamily="34" charset="0"/>
                </a:rPr>
                <a:t> </a:t>
              </a:r>
              <a:r>
                <a:rPr lang="en-AU" sz="1275" b="1" spc="-8" dirty="0">
                  <a:latin typeface="Arial" panose="020B0604020202020204" pitchFamily="34" charset="0"/>
                  <a:cs typeface="Arial" panose="020B0604020202020204" pitchFamily="34" charset="0"/>
                </a:rPr>
                <a:t>adolescents </a:t>
              </a:r>
              <a:r>
                <a:rPr lang="en-AU" sz="1275" b="1" dirty="0">
                  <a:latin typeface="Arial" panose="020B0604020202020204" pitchFamily="34" charset="0"/>
                  <a:cs typeface="Arial" panose="020B0604020202020204" pitchFamily="34" charset="0"/>
                </a:rPr>
                <a:t>12+</a:t>
              </a:r>
              <a:r>
                <a:rPr lang="en-AU" sz="1275" b="1" spc="15" dirty="0">
                  <a:latin typeface="Arial" panose="020B0604020202020204" pitchFamily="34" charset="0"/>
                  <a:cs typeface="Arial" panose="020B0604020202020204" pitchFamily="34" charset="0"/>
                </a:rPr>
                <a:t> </a:t>
              </a:r>
              <a:r>
                <a:rPr lang="en-AU" sz="1275" b="1" spc="-8" dirty="0">
                  <a:latin typeface="Arial" panose="020B0604020202020204" pitchFamily="34" charset="0"/>
                  <a:cs typeface="Arial" panose="020B0604020202020204" pitchFamily="34" charset="0"/>
                </a:rPr>
                <a:t>years</a:t>
              </a:r>
            </a:p>
          </p:txBody>
        </p:sp>
        <p:sp>
          <p:nvSpPr>
            <p:cNvPr id="49" name="object 19">
              <a:extLst>
                <a:ext uri="{FF2B5EF4-FFF2-40B4-BE49-F238E27FC236}">
                  <a16:creationId xmlns:a16="http://schemas.microsoft.com/office/drawing/2014/main" xmlns="" id="{4CDD659C-1E67-D08B-320C-2912F71E210C}"/>
                </a:ext>
              </a:extLst>
            </p:cNvPr>
            <p:cNvSpPr txBox="1"/>
            <p:nvPr/>
          </p:nvSpPr>
          <p:spPr>
            <a:xfrm>
              <a:off x="587359" y="985721"/>
              <a:ext cx="2524125" cy="566821"/>
            </a:xfrm>
            <a:prstGeom prst="rect">
              <a:avLst/>
            </a:prstGeom>
          </p:spPr>
          <p:txBody>
            <a:bodyPr vert="horz" wrap="square" lIns="0" tIns="9525" rIns="0" bIns="0" rtlCol="0">
              <a:spAutoFit/>
            </a:bodyPr>
            <a:lstStyle/>
            <a:p>
              <a:pPr marL="9525">
                <a:spcBef>
                  <a:spcPts val="75"/>
                </a:spcBef>
              </a:pPr>
              <a:r>
                <a:rPr sz="900" b="1" dirty="0">
                  <a:solidFill>
                    <a:srgbClr val="231F20"/>
                  </a:solidFill>
                  <a:latin typeface="Arial"/>
                  <a:cs typeface="Arial"/>
                </a:rPr>
                <a:t>Personalized</a:t>
              </a:r>
              <a:r>
                <a:rPr sz="900" b="1" spc="-11" dirty="0">
                  <a:solidFill>
                    <a:srgbClr val="231F20"/>
                  </a:solidFill>
                  <a:latin typeface="Arial"/>
                  <a:cs typeface="Arial"/>
                </a:rPr>
                <a:t> </a:t>
              </a:r>
              <a:r>
                <a:rPr sz="900" b="1" dirty="0">
                  <a:solidFill>
                    <a:srgbClr val="231F20"/>
                  </a:solidFill>
                  <a:latin typeface="Arial"/>
                  <a:cs typeface="Arial"/>
                </a:rPr>
                <a:t>asthma</a:t>
              </a:r>
              <a:r>
                <a:rPr sz="900" b="1" spc="-11" dirty="0">
                  <a:solidFill>
                    <a:srgbClr val="231F20"/>
                  </a:solidFill>
                  <a:latin typeface="Arial"/>
                  <a:cs typeface="Arial"/>
                </a:rPr>
                <a:t> </a:t>
              </a:r>
              <a:r>
                <a:rPr sz="900" b="1" spc="-8" dirty="0">
                  <a:solidFill>
                    <a:srgbClr val="231F20"/>
                  </a:solidFill>
                  <a:latin typeface="Arial"/>
                  <a:cs typeface="Arial"/>
                </a:rPr>
                <a:t>management</a:t>
              </a:r>
              <a:endParaRPr sz="900" dirty="0">
                <a:latin typeface="Arial"/>
                <a:cs typeface="Arial"/>
              </a:endParaRPr>
            </a:p>
            <a:p>
              <a:pPr marL="9525"/>
              <a:r>
                <a:rPr sz="900" dirty="0">
                  <a:solidFill>
                    <a:srgbClr val="414042"/>
                  </a:solidFill>
                  <a:latin typeface="Arial"/>
                  <a:cs typeface="Arial"/>
                </a:rPr>
                <a:t>Assess,</a:t>
              </a:r>
              <a:r>
                <a:rPr sz="900" spc="-53" dirty="0">
                  <a:solidFill>
                    <a:srgbClr val="414042"/>
                  </a:solidFill>
                  <a:latin typeface="Arial"/>
                  <a:cs typeface="Arial"/>
                </a:rPr>
                <a:t> </a:t>
              </a:r>
              <a:r>
                <a:rPr sz="900" dirty="0">
                  <a:solidFill>
                    <a:srgbClr val="414042"/>
                  </a:solidFill>
                  <a:latin typeface="Arial"/>
                  <a:cs typeface="Arial"/>
                </a:rPr>
                <a:t>Adjust, </a:t>
              </a:r>
              <a:r>
                <a:rPr sz="900" spc="-8" dirty="0">
                  <a:solidFill>
                    <a:srgbClr val="414042"/>
                  </a:solidFill>
                  <a:latin typeface="Arial"/>
                  <a:cs typeface="Arial"/>
                </a:rPr>
                <a:t>Review</a:t>
              </a:r>
              <a:endParaRPr sz="900" dirty="0">
                <a:latin typeface="Arial"/>
                <a:cs typeface="Arial"/>
              </a:endParaRPr>
            </a:p>
            <a:p>
              <a:pPr marL="9525"/>
              <a:r>
                <a:rPr sz="900" dirty="0">
                  <a:solidFill>
                    <a:srgbClr val="414042"/>
                  </a:solidFill>
                  <a:latin typeface="Arial"/>
                  <a:cs typeface="Arial"/>
                </a:rPr>
                <a:t>for</a:t>
              </a:r>
              <a:r>
                <a:rPr sz="900" spc="-23" dirty="0">
                  <a:solidFill>
                    <a:srgbClr val="414042"/>
                  </a:solidFill>
                  <a:latin typeface="Arial"/>
                  <a:cs typeface="Arial"/>
                </a:rPr>
                <a:t> </a:t>
              </a:r>
              <a:r>
                <a:rPr sz="900" dirty="0">
                  <a:solidFill>
                    <a:srgbClr val="414042"/>
                  </a:solidFill>
                  <a:latin typeface="Arial"/>
                  <a:cs typeface="Arial"/>
                </a:rPr>
                <a:t>individual</a:t>
              </a:r>
              <a:r>
                <a:rPr sz="900" spc="-23" dirty="0">
                  <a:solidFill>
                    <a:srgbClr val="414042"/>
                  </a:solidFill>
                  <a:latin typeface="Arial"/>
                  <a:cs typeface="Arial"/>
                </a:rPr>
                <a:t> </a:t>
              </a:r>
              <a:r>
                <a:rPr sz="900" dirty="0">
                  <a:solidFill>
                    <a:srgbClr val="414042"/>
                  </a:solidFill>
                  <a:latin typeface="Arial"/>
                  <a:cs typeface="Arial"/>
                </a:rPr>
                <a:t>patient</a:t>
              </a:r>
              <a:r>
                <a:rPr sz="900" spc="-19" dirty="0">
                  <a:solidFill>
                    <a:srgbClr val="414042"/>
                  </a:solidFill>
                  <a:latin typeface="Arial"/>
                  <a:cs typeface="Arial"/>
                </a:rPr>
                <a:t> </a:t>
              </a:r>
              <a:r>
                <a:rPr sz="900" spc="-8" dirty="0">
                  <a:solidFill>
                    <a:srgbClr val="414042"/>
                  </a:solidFill>
                  <a:latin typeface="Arial"/>
                  <a:cs typeface="Arial"/>
                </a:rPr>
                <a:t>needs</a:t>
              </a:r>
              <a:endParaRPr sz="900" dirty="0">
                <a:latin typeface="Arial"/>
                <a:cs typeface="Arial"/>
              </a:endParaRPr>
            </a:p>
          </p:txBody>
        </p:sp>
        <p:sp>
          <p:nvSpPr>
            <p:cNvPr id="50" name="object 20">
              <a:extLst>
                <a:ext uri="{FF2B5EF4-FFF2-40B4-BE49-F238E27FC236}">
                  <a16:creationId xmlns:a16="http://schemas.microsoft.com/office/drawing/2014/main" xmlns="" id="{1FE9D53B-4587-2571-3571-8F7C649F9F1B}"/>
                </a:ext>
              </a:extLst>
            </p:cNvPr>
            <p:cNvSpPr txBox="1"/>
            <p:nvPr/>
          </p:nvSpPr>
          <p:spPr>
            <a:xfrm>
              <a:off x="4520555" y="1461939"/>
              <a:ext cx="1049020" cy="705107"/>
            </a:xfrm>
            <a:prstGeom prst="rect">
              <a:avLst/>
            </a:prstGeom>
          </p:spPr>
          <p:txBody>
            <a:bodyPr vert="horz" wrap="square" lIns="0" tIns="15716" rIns="0" bIns="0" rtlCol="0">
              <a:spAutoFit/>
            </a:bodyPr>
            <a:lstStyle/>
            <a:p>
              <a:pPr marL="9525" marR="191453">
                <a:lnSpc>
                  <a:spcPts val="840"/>
                </a:lnSpc>
                <a:spcBef>
                  <a:spcPts val="124"/>
                </a:spcBef>
              </a:pPr>
              <a:r>
                <a:rPr sz="713" i="1" spc="-8" dirty="0">
                  <a:solidFill>
                    <a:srgbClr val="231F20"/>
                  </a:solidFill>
                  <a:latin typeface="Arial"/>
                  <a:cs typeface="Arial"/>
                </a:rPr>
                <a:t>Symptoms Exacerbations </a:t>
              </a:r>
              <a:r>
                <a:rPr sz="713" i="1" dirty="0">
                  <a:solidFill>
                    <a:srgbClr val="231F20"/>
                  </a:solidFill>
                  <a:latin typeface="Arial"/>
                  <a:cs typeface="Arial"/>
                </a:rPr>
                <a:t>Side-</a:t>
              </a:r>
              <a:r>
                <a:rPr sz="713" i="1" spc="-8" dirty="0">
                  <a:solidFill>
                    <a:srgbClr val="231F20"/>
                  </a:solidFill>
                  <a:latin typeface="Arial"/>
                  <a:cs typeface="Arial"/>
                </a:rPr>
                <a:t>effects </a:t>
              </a:r>
              <a:r>
                <a:rPr sz="713" i="1" dirty="0">
                  <a:solidFill>
                    <a:srgbClr val="231F20"/>
                  </a:solidFill>
                  <a:latin typeface="Arial"/>
                  <a:cs typeface="Arial"/>
                </a:rPr>
                <a:t>Lung</a:t>
              </a:r>
              <a:r>
                <a:rPr sz="713" i="1" spc="4" dirty="0">
                  <a:solidFill>
                    <a:srgbClr val="231F20"/>
                  </a:solidFill>
                  <a:latin typeface="Arial"/>
                  <a:cs typeface="Arial"/>
                </a:rPr>
                <a:t> </a:t>
              </a:r>
              <a:r>
                <a:rPr sz="713" i="1" spc="-8" dirty="0">
                  <a:solidFill>
                    <a:srgbClr val="231F20"/>
                  </a:solidFill>
                  <a:latin typeface="Arial"/>
                  <a:cs typeface="Arial"/>
                </a:rPr>
                <a:t>function</a:t>
              </a:r>
              <a:endParaRPr sz="713">
                <a:latin typeface="Arial"/>
                <a:cs typeface="Arial"/>
              </a:endParaRPr>
            </a:p>
            <a:p>
              <a:pPr marL="9525">
                <a:lnSpc>
                  <a:spcPts val="814"/>
                </a:lnSpc>
              </a:pPr>
              <a:r>
                <a:rPr sz="713" i="1" dirty="0">
                  <a:solidFill>
                    <a:srgbClr val="231F20"/>
                  </a:solidFill>
                  <a:latin typeface="Arial"/>
                  <a:cs typeface="Arial"/>
                </a:rPr>
                <a:t>Patient</a:t>
              </a:r>
              <a:r>
                <a:rPr sz="713" i="1" spc="19" dirty="0">
                  <a:solidFill>
                    <a:srgbClr val="231F20"/>
                  </a:solidFill>
                  <a:latin typeface="Arial"/>
                  <a:cs typeface="Arial"/>
                </a:rPr>
                <a:t> </a:t>
              </a:r>
              <a:r>
                <a:rPr sz="713" i="1" spc="-8" dirty="0">
                  <a:solidFill>
                    <a:srgbClr val="231F20"/>
                  </a:solidFill>
                  <a:latin typeface="Arial"/>
                  <a:cs typeface="Arial"/>
                </a:rPr>
                <a:t>satisfaction</a:t>
              </a:r>
              <a:endParaRPr sz="713">
                <a:latin typeface="Arial"/>
                <a:cs typeface="Arial"/>
              </a:endParaRPr>
            </a:p>
          </p:txBody>
        </p:sp>
        <p:sp>
          <p:nvSpPr>
            <p:cNvPr id="51" name="object 21">
              <a:extLst>
                <a:ext uri="{FF2B5EF4-FFF2-40B4-BE49-F238E27FC236}">
                  <a16:creationId xmlns:a16="http://schemas.microsoft.com/office/drawing/2014/main" xmlns="" id="{FBC47B16-C2BA-6D5F-85A4-CAD43219DB80}"/>
                </a:ext>
              </a:extLst>
            </p:cNvPr>
            <p:cNvSpPr txBox="1"/>
            <p:nvPr/>
          </p:nvSpPr>
          <p:spPr>
            <a:xfrm>
              <a:off x="6879488" y="431113"/>
              <a:ext cx="2084705" cy="824799"/>
            </a:xfrm>
            <a:prstGeom prst="rect">
              <a:avLst/>
            </a:prstGeom>
          </p:spPr>
          <p:txBody>
            <a:bodyPr vert="horz" wrap="square" lIns="0" tIns="15716" rIns="0" bIns="0" rtlCol="0">
              <a:spAutoFit/>
            </a:bodyPr>
            <a:lstStyle/>
            <a:p>
              <a:pPr marL="9525" marR="3810">
                <a:lnSpc>
                  <a:spcPts val="840"/>
                </a:lnSpc>
                <a:spcBef>
                  <a:spcPts val="124"/>
                </a:spcBef>
              </a:pPr>
              <a:r>
                <a:rPr sz="713" i="1" dirty="0">
                  <a:solidFill>
                    <a:srgbClr val="231F20"/>
                  </a:solidFill>
                  <a:latin typeface="Arial"/>
                  <a:cs typeface="Arial"/>
                </a:rPr>
                <a:t>Confirmation of diagnosis if </a:t>
              </a:r>
              <a:r>
                <a:rPr sz="713" i="1" spc="-8" dirty="0">
                  <a:solidFill>
                    <a:srgbClr val="231F20"/>
                  </a:solidFill>
                  <a:latin typeface="Arial"/>
                  <a:cs typeface="Arial"/>
                </a:rPr>
                <a:t>necessary </a:t>
              </a:r>
              <a:r>
                <a:rPr sz="713" i="1" dirty="0">
                  <a:solidFill>
                    <a:srgbClr val="231F20"/>
                  </a:solidFill>
                  <a:latin typeface="Arial"/>
                  <a:cs typeface="Arial"/>
                </a:rPr>
                <a:t>Symptom</a:t>
              </a:r>
              <a:r>
                <a:rPr sz="713" i="1" spc="11" dirty="0">
                  <a:solidFill>
                    <a:srgbClr val="231F20"/>
                  </a:solidFill>
                  <a:latin typeface="Arial"/>
                  <a:cs typeface="Arial"/>
                </a:rPr>
                <a:t> </a:t>
              </a:r>
              <a:r>
                <a:rPr sz="713" i="1" dirty="0">
                  <a:solidFill>
                    <a:srgbClr val="231F20"/>
                  </a:solidFill>
                  <a:latin typeface="Arial"/>
                  <a:cs typeface="Arial"/>
                </a:rPr>
                <a:t>control</a:t>
              </a:r>
              <a:r>
                <a:rPr sz="713" i="1" spc="19" dirty="0">
                  <a:solidFill>
                    <a:srgbClr val="231F20"/>
                  </a:solidFill>
                  <a:latin typeface="Arial"/>
                  <a:cs typeface="Arial"/>
                </a:rPr>
                <a:t> </a:t>
              </a:r>
              <a:r>
                <a:rPr sz="713" i="1" dirty="0">
                  <a:solidFill>
                    <a:srgbClr val="231F20"/>
                  </a:solidFill>
                  <a:latin typeface="Arial"/>
                  <a:cs typeface="Arial"/>
                </a:rPr>
                <a:t>&amp;</a:t>
              </a:r>
              <a:r>
                <a:rPr sz="713" i="1" spc="19" dirty="0">
                  <a:solidFill>
                    <a:srgbClr val="231F20"/>
                  </a:solidFill>
                  <a:latin typeface="Arial"/>
                  <a:cs typeface="Arial"/>
                </a:rPr>
                <a:t> </a:t>
              </a:r>
              <a:r>
                <a:rPr sz="713" i="1" spc="-8" dirty="0">
                  <a:solidFill>
                    <a:srgbClr val="231F20"/>
                  </a:solidFill>
                  <a:latin typeface="Arial"/>
                  <a:cs typeface="Arial"/>
                </a:rPr>
                <a:t>modifiable</a:t>
              </a:r>
              <a:endParaRPr sz="713">
                <a:latin typeface="Arial"/>
                <a:cs typeface="Arial"/>
              </a:endParaRPr>
            </a:p>
            <a:p>
              <a:pPr marL="9525">
                <a:lnSpc>
                  <a:spcPts val="686"/>
                </a:lnSpc>
              </a:pPr>
              <a:r>
                <a:rPr sz="713" i="1" dirty="0">
                  <a:solidFill>
                    <a:srgbClr val="231F20"/>
                  </a:solidFill>
                  <a:latin typeface="Arial"/>
                  <a:cs typeface="Arial"/>
                </a:rPr>
                <a:t>risk</a:t>
              </a:r>
              <a:r>
                <a:rPr sz="713" i="1" spc="15" dirty="0">
                  <a:solidFill>
                    <a:srgbClr val="231F20"/>
                  </a:solidFill>
                  <a:latin typeface="Arial"/>
                  <a:cs typeface="Arial"/>
                </a:rPr>
                <a:t> </a:t>
              </a:r>
              <a:r>
                <a:rPr sz="713" i="1" dirty="0">
                  <a:solidFill>
                    <a:srgbClr val="231F20"/>
                  </a:solidFill>
                  <a:latin typeface="Arial"/>
                  <a:cs typeface="Arial"/>
                </a:rPr>
                <a:t>factors</a:t>
              </a:r>
              <a:r>
                <a:rPr sz="713" i="1" spc="19" dirty="0">
                  <a:solidFill>
                    <a:srgbClr val="231F20"/>
                  </a:solidFill>
                  <a:latin typeface="Arial"/>
                  <a:cs typeface="Arial"/>
                </a:rPr>
                <a:t> </a:t>
              </a:r>
              <a:r>
                <a:rPr sz="713" i="1" dirty="0">
                  <a:solidFill>
                    <a:srgbClr val="231F20"/>
                  </a:solidFill>
                  <a:latin typeface="Arial"/>
                  <a:cs typeface="Arial"/>
                </a:rPr>
                <a:t>(see</a:t>
              </a:r>
              <a:r>
                <a:rPr sz="713" i="1" spc="19" dirty="0">
                  <a:solidFill>
                    <a:srgbClr val="231F20"/>
                  </a:solidFill>
                  <a:latin typeface="Arial"/>
                  <a:cs typeface="Arial"/>
                </a:rPr>
                <a:t> </a:t>
              </a:r>
              <a:r>
                <a:rPr sz="713" i="1" dirty="0">
                  <a:solidFill>
                    <a:srgbClr val="231F20"/>
                  </a:solidFill>
                  <a:latin typeface="Arial"/>
                  <a:cs typeface="Arial"/>
                </a:rPr>
                <a:t>Box</a:t>
              </a:r>
              <a:r>
                <a:rPr sz="713" i="1" spc="19" dirty="0">
                  <a:solidFill>
                    <a:srgbClr val="231F20"/>
                  </a:solidFill>
                  <a:latin typeface="Arial"/>
                  <a:cs typeface="Arial"/>
                </a:rPr>
                <a:t> </a:t>
              </a:r>
              <a:r>
                <a:rPr sz="713" i="1" spc="-8" dirty="0">
                  <a:solidFill>
                    <a:srgbClr val="231F20"/>
                  </a:solidFill>
                  <a:latin typeface="Arial"/>
                  <a:cs typeface="Arial"/>
                </a:rPr>
                <a:t>2-</a:t>
              </a:r>
              <a:r>
                <a:rPr sz="713" i="1" spc="-19" dirty="0">
                  <a:solidFill>
                    <a:srgbClr val="231F20"/>
                  </a:solidFill>
                  <a:latin typeface="Arial"/>
                  <a:cs typeface="Arial"/>
                </a:rPr>
                <a:t>2B)</a:t>
              </a:r>
              <a:endParaRPr sz="713">
                <a:latin typeface="Arial"/>
                <a:cs typeface="Arial"/>
              </a:endParaRPr>
            </a:p>
            <a:p>
              <a:pPr marL="9525">
                <a:lnSpc>
                  <a:spcPts val="840"/>
                </a:lnSpc>
              </a:pPr>
              <a:r>
                <a:rPr sz="713" i="1" spc="-8" dirty="0">
                  <a:solidFill>
                    <a:srgbClr val="231F20"/>
                  </a:solidFill>
                  <a:latin typeface="Arial"/>
                  <a:cs typeface="Arial"/>
                </a:rPr>
                <a:t>Comorbidities</a:t>
              </a:r>
              <a:endParaRPr sz="713">
                <a:latin typeface="Arial"/>
                <a:cs typeface="Arial"/>
              </a:endParaRPr>
            </a:p>
            <a:p>
              <a:pPr marL="9525" marR="301943">
                <a:lnSpc>
                  <a:spcPts val="840"/>
                </a:lnSpc>
                <a:spcBef>
                  <a:spcPts val="30"/>
                </a:spcBef>
              </a:pPr>
              <a:r>
                <a:rPr sz="713" i="1" dirty="0">
                  <a:solidFill>
                    <a:srgbClr val="231F20"/>
                  </a:solidFill>
                  <a:latin typeface="Arial"/>
                  <a:cs typeface="Arial"/>
                </a:rPr>
                <a:t>Inhaler</a:t>
              </a:r>
              <a:r>
                <a:rPr sz="713" i="1" spc="19" dirty="0">
                  <a:solidFill>
                    <a:srgbClr val="231F20"/>
                  </a:solidFill>
                  <a:latin typeface="Arial"/>
                  <a:cs typeface="Arial"/>
                </a:rPr>
                <a:t> </a:t>
              </a:r>
              <a:r>
                <a:rPr sz="713" i="1" dirty="0">
                  <a:solidFill>
                    <a:srgbClr val="231F20"/>
                  </a:solidFill>
                  <a:latin typeface="Arial"/>
                  <a:cs typeface="Arial"/>
                </a:rPr>
                <a:t>technique</a:t>
              </a:r>
              <a:r>
                <a:rPr sz="713" i="1" spc="19" dirty="0">
                  <a:solidFill>
                    <a:srgbClr val="231F20"/>
                  </a:solidFill>
                  <a:latin typeface="Arial"/>
                  <a:cs typeface="Arial"/>
                </a:rPr>
                <a:t> </a:t>
              </a:r>
              <a:r>
                <a:rPr sz="713" i="1" dirty="0">
                  <a:solidFill>
                    <a:srgbClr val="231F20"/>
                  </a:solidFill>
                  <a:latin typeface="Arial"/>
                  <a:cs typeface="Arial"/>
                </a:rPr>
                <a:t>&amp;</a:t>
              </a:r>
              <a:r>
                <a:rPr sz="713" i="1" spc="19" dirty="0">
                  <a:solidFill>
                    <a:srgbClr val="231F20"/>
                  </a:solidFill>
                  <a:latin typeface="Arial"/>
                  <a:cs typeface="Arial"/>
                </a:rPr>
                <a:t> </a:t>
              </a:r>
              <a:r>
                <a:rPr sz="713" i="1" spc="-8" dirty="0">
                  <a:solidFill>
                    <a:srgbClr val="231F20"/>
                  </a:solidFill>
                  <a:latin typeface="Arial"/>
                  <a:cs typeface="Arial"/>
                </a:rPr>
                <a:t>adherence </a:t>
              </a:r>
              <a:r>
                <a:rPr sz="713" i="1" dirty="0">
                  <a:solidFill>
                    <a:srgbClr val="231F20"/>
                  </a:solidFill>
                  <a:latin typeface="Arial"/>
                  <a:cs typeface="Arial"/>
                </a:rPr>
                <a:t>Patient</a:t>
              </a:r>
              <a:r>
                <a:rPr sz="713" i="1" spc="8" dirty="0">
                  <a:solidFill>
                    <a:srgbClr val="231F20"/>
                  </a:solidFill>
                  <a:latin typeface="Arial"/>
                  <a:cs typeface="Arial"/>
                </a:rPr>
                <a:t> </a:t>
              </a:r>
              <a:r>
                <a:rPr sz="713" i="1" dirty="0">
                  <a:solidFill>
                    <a:srgbClr val="231F20"/>
                  </a:solidFill>
                  <a:latin typeface="Arial"/>
                  <a:cs typeface="Arial"/>
                </a:rPr>
                <a:t>preferences</a:t>
              </a:r>
              <a:r>
                <a:rPr sz="713" i="1" spc="8" dirty="0">
                  <a:solidFill>
                    <a:srgbClr val="231F20"/>
                  </a:solidFill>
                  <a:latin typeface="Arial"/>
                  <a:cs typeface="Arial"/>
                </a:rPr>
                <a:t> </a:t>
              </a:r>
              <a:r>
                <a:rPr sz="713" i="1" dirty="0">
                  <a:solidFill>
                    <a:srgbClr val="231F20"/>
                  </a:solidFill>
                  <a:latin typeface="Arial"/>
                  <a:cs typeface="Arial"/>
                </a:rPr>
                <a:t>and</a:t>
              </a:r>
              <a:r>
                <a:rPr sz="713" i="1" spc="11" dirty="0">
                  <a:solidFill>
                    <a:srgbClr val="231F20"/>
                  </a:solidFill>
                  <a:latin typeface="Arial"/>
                  <a:cs typeface="Arial"/>
                </a:rPr>
                <a:t> </a:t>
              </a:r>
              <a:r>
                <a:rPr sz="713" i="1" spc="-8" dirty="0">
                  <a:solidFill>
                    <a:srgbClr val="231F20"/>
                  </a:solidFill>
                  <a:latin typeface="Arial"/>
                  <a:cs typeface="Arial"/>
                </a:rPr>
                <a:t>goals</a:t>
              </a:r>
              <a:endParaRPr sz="713">
                <a:latin typeface="Arial"/>
                <a:cs typeface="Arial"/>
              </a:endParaRPr>
            </a:p>
          </p:txBody>
        </p:sp>
        <p:sp>
          <p:nvSpPr>
            <p:cNvPr id="52" name="object 22">
              <a:extLst>
                <a:ext uri="{FF2B5EF4-FFF2-40B4-BE49-F238E27FC236}">
                  <a16:creationId xmlns:a16="http://schemas.microsoft.com/office/drawing/2014/main" xmlns="" id="{41A01324-9AB7-3348-DF6B-8E49EE0D23D2}"/>
                </a:ext>
              </a:extLst>
            </p:cNvPr>
            <p:cNvSpPr txBox="1"/>
            <p:nvPr/>
          </p:nvSpPr>
          <p:spPr>
            <a:xfrm>
              <a:off x="918457" y="3172439"/>
              <a:ext cx="1903095" cy="997751"/>
            </a:xfrm>
            <a:prstGeom prst="rect">
              <a:avLst/>
            </a:prstGeom>
          </p:spPr>
          <p:txBody>
            <a:bodyPr vert="horz" wrap="square" lIns="0" tIns="10953" rIns="0" bIns="0" rtlCol="0">
              <a:spAutoFit/>
            </a:bodyPr>
            <a:lstStyle/>
            <a:p>
              <a:pPr marL="9525">
                <a:spcBef>
                  <a:spcPts val="86"/>
                </a:spcBef>
              </a:pPr>
              <a:r>
                <a:rPr sz="788" dirty="0">
                  <a:solidFill>
                    <a:srgbClr val="EB9237"/>
                  </a:solidFill>
                  <a:latin typeface="Arial Black"/>
                  <a:cs typeface="Arial Black"/>
                </a:rPr>
                <a:t>CONTROLLER</a:t>
              </a:r>
              <a:r>
                <a:rPr sz="788" spc="41" dirty="0">
                  <a:solidFill>
                    <a:srgbClr val="EB9237"/>
                  </a:solidFill>
                  <a:latin typeface="Arial Black"/>
                  <a:cs typeface="Arial Black"/>
                </a:rPr>
                <a:t> </a:t>
              </a:r>
              <a:r>
                <a:rPr sz="788" spc="-19" dirty="0">
                  <a:solidFill>
                    <a:srgbClr val="414042"/>
                  </a:solidFill>
                  <a:latin typeface="Arial"/>
                  <a:cs typeface="Arial"/>
                </a:rPr>
                <a:t>and</a:t>
              </a:r>
              <a:endParaRPr sz="788" dirty="0">
                <a:latin typeface="Arial"/>
                <a:cs typeface="Arial"/>
              </a:endParaRPr>
            </a:p>
            <a:p>
              <a:pPr marL="9525">
                <a:spcBef>
                  <a:spcPts val="15"/>
                </a:spcBef>
              </a:pPr>
              <a:r>
                <a:rPr sz="788" dirty="0">
                  <a:solidFill>
                    <a:srgbClr val="EB9237"/>
                  </a:solidFill>
                  <a:latin typeface="Arial Black"/>
                  <a:cs typeface="Arial Black"/>
                </a:rPr>
                <a:t>PREFERRED</a:t>
              </a:r>
              <a:r>
                <a:rPr sz="788" spc="23" dirty="0">
                  <a:solidFill>
                    <a:srgbClr val="EB9237"/>
                  </a:solidFill>
                  <a:latin typeface="Arial Black"/>
                  <a:cs typeface="Arial Black"/>
                </a:rPr>
                <a:t> </a:t>
              </a:r>
              <a:r>
                <a:rPr sz="788" spc="-8" dirty="0">
                  <a:solidFill>
                    <a:srgbClr val="EB9237"/>
                  </a:solidFill>
                  <a:latin typeface="Arial Black"/>
                  <a:cs typeface="Arial Black"/>
                </a:rPr>
                <a:t>RELIEVER</a:t>
              </a:r>
              <a:endParaRPr sz="788" dirty="0">
                <a:latin typeface="Arial Black"/>
                <a:cs typeface="Arial Black"/>
              </a:endParaRPr>
            </a:p>
            <a:p>
              <a:pPr marL="9525" marR="3810">
                <a:lnSpc>
                  <a:spcPct val="101600"/>
                </a:lnSpc>
              </a:pPr>
              <a:r>
                <a:rPr sz="788" dirty="0">
                  <a:solidFill>
                    <a:srgbClr val="414042"/>
                  </a:solidFill>
                  <a:latin typeface="Arial"/>
                  <a:cs typeface="Arial"/>
                </a:rPr>
                <a:t>(Track</a:t>
              </a:r>
              <a:r>
                <a:rPr sz="788" spc="4" dirty="0">
                  <a:solidFill>
                    <a:srgbClr val="414042"/>
                  </a:solidFill>
                  <a:latin typeface="Arial"/>
                  <a:cs typeface="Arial"/>
                </a:rPr>
                <a:t> </a:t>
              </a:r>
              <a:r>
                <a:rPr sz="788" dirty="0">
                  <a:solidFill>
                    <a:srgbClr val="414042"/>
                  </a:solidFill>
                  <a:latin typeface="Arial"/>
                  <a:cs typeface="Arial"/>
                </a:rPr>
                <a:t>1).</a:t>
              </a:r>
              <a:r>
                <a:rPr sz="788" spc="4" dirty="0">
                  <a:solidFill>
                    <a:srgbClr val="414042"/>
                  </a:solidFill>
                  <a:latin typeface="Arial"/>
                  <a:cs typeface="Arial"/>
                </a:rPr>
                <a:t> </a:t>
              </a:r>
              <a:r>
                <a:rPr sz="788" dirty="0">
                  <a:solidFill>
                    <a:srgbClr val="414042"/>
                  </a:solidFill>
                  <a:latin typeface="Arial"/>
                  <a:cs typeface="Arial"/>
                </a:rPr>
                <a:t>Using</a:t>
              </a:r>
              <a:r>
                <a:rPr sz="788" spc="4" dirty="0">
                  <a:solidFill>
                    <a:srgbClr val="414042"/>
                  </a:solidFill>
                  <a:latin typeface="Arial"/>
                  <a:cs typeface="Arial"/>
                </a:rPr>
                <a:t> </a:t>
              </a:r>
              <a:r>
                <a:rPr sz="788" dirty="0">
                  <a:solidFill>
                    <a:srgbClr val="414042"/>
                  </a:solidFill>
                  <a:latin typeface="Arial"/>
                  <a:cs typeface="Arial"/>
                </a:rPr>
                <a:t>ICS-</a:t>
              </a:r>
              <a:r>
                <a:rPr sz="788" spc="-8" dirty="0">
                  <a:solidFill>
                    <a:srgbClr val="414042"/>
                  </a:solidFill>
                  <a:latin typeface="Arial"/>
                  <a:cs typeface="Arial"/>
                </a:rPr>
                <a:t>formoterol </a:t>
              </a:r>
              <a:r>
                <a:rPr sz="788" dirty="0">
                  <a:solidFill>
                    <a:srgbClr val="414042"/>
                  </a:solidFill>
                  <a:latin typeface="Arial"/>
                  <a:cs typeface="Arial"/>
                </a:rPr>
                <a:t>as</a:t>
              </a:r>
              <a:r>
                <a:rPr sz="788" spc="15" dirty="0">
                  <a:solidFill>
                    <a:srgbClr val="414042"/>
                  </a:solidFill>
                  <a:latin typeface="Arial"/>
                  <a:cs typeface="Arial"/>
                </a:rPr>
                <a:t> </a:t>
              </a:r>
              <a:r>
                <a:rPr sz="788" dirty="0">
                  <a:solidFill>
                    <a:srgbClr val="414042"/>
                  </a:solidFill>
                  <a:latin typeface="Arial"/>
                  <a:cs typeface="Arial"/>
                </a:rPr>
                <a:t>reliever</a:t>
              </a:r>
              <a:r>
                <a:rPr sz="788" spc="15" dirty="0">
                  <a:solidFill>
                    <a:srgbClr val="414042"/>
                  </a:solidFill>
                  <a:latin typeface="Arial"/>
                  <a:cs typeface="Arial"/>
                </a:rPr>
                <a:t> </a:t>
              </a:r>
              <a:r>
                <a:rPr sz="788" dirty="0">
                  <a:solidFill>
                    <a:srgbClr val="414042"/>
                  </a:solidFill>
                  <a:latin typeface="Arial"/>
                  <a:cs typeface="Arial"/>
                </a:rPr>
                <a:t>reduces</a:t>
              </a:r>
              <a:r>
                <a:rPr sz="788" spc="19" dirty="0">
                  <a:solidFill>
                    <a:srgbClr val="414042"/>
                  </a:solidFill>
                  <a:latin typeface="Arial"/>
                  <a:cs typeface="Arial"/>
                </a:rPr>
                <a:t> </a:t>
              </a:r>
              <a:r>
                <a:rPr sz="788" dirty="0">
                  <a:solidFill>
                    <a:srgbClr val="414042"/>
                  </a:solidFill>
                  <a:latin typeface="Arial"/>
                  <a:cs typeface="Arial"/>
                </a:rPr>
                <a:t>the</a:t>
              </a:r>
              <a:r>
                <a:rPr sz="788" spc="19" dirty="0">
                  <a:solidFill>
                    <a:srgbClr val="414042"/>
                  </a:solidFill>
                  <a:latin typeface="Arial"/>
                  <a:cs typeface="Arial"/>
                </a:rPr>
                <a:t> </a:t>
              </a:r>
              <a:r>
                <a:rPr sz="788" dirty="0">
                  <a:solidFill>
                    <a:srgbClr val="414042"/>
                  </a:solidFill>
                  <a:latin typeface="Arial"/>
                  <a:cs typeface="Arial"/>
                </a:rPr>
                <a:t>risk</a:t>
              </a:r>
              <a:r>
                <a:rPr sz="788" spc="15" dirty="0">
                  <a:solidFill>
                    <a:srgbClr val="414042"/>
                  </a:solidFill>
                  <a:latin typeface="Arial"/>
                  <a:cs typeface="Arial"/>
                </a:rPr>
                <a:t> </a:t>
              </a:r>
              <a:r>
                <a:rPr sz="788" spc="-19" dirty="0">
                  <a:solidFill>
                    <a:srgbClr val="414042"/>
                  </a:solidFill>
                  <a:latin typeface="Arial"/>
                  <a:cs typeface="Arial"/>
                </a:rPr>
                <a:t>of </a:t>
              </a:r>
              <a:r>
                <a:rPr sz="788" dirty="0">
                  <a:solidFill>
                    <a:srgbClr val="414042"/>
                  </a:solidFill>
                  <a:latin typeface="Arial"/>
                  <a:cs typeface="Arial"/>
                </a:rPr>
                <a:t>exacerbations</a:t>
              </a:r>
              <a:r>
                <a:rPr sz="788" spc="19" dirty="0">
                  <a:solidFill>
                    <a:srgbClr val="414042"/>
                  </a:solidFill>
                  <a:latin typeface="Arial"/>
                  <a:cs typeface="Arial"/>
                </a:rPr>
                <a:t> </a:t>
              </a:r>
              <a:r>
                <a:rPr sz="788" dirty="0">
                  <a:solidFill>
                    <a:srgbClr val="414042"/>
                  </a:solidFill>
                  <a:latin typeface="Arial"/>
                  <a:cs typeface="Arial"/>
                </a:rPr>
                <a:t>compared</a:t>
              </a:r>
              <a:r>
                <a:rPr sz="788" spc="19" dirty="0">
                  <a:solidFill>
                    <a:srgbClr val="414042"/>
                  </a:solidFill>
                  <a:latin typeface="Arial"/>
                  <a:cs typeface="Arial"/>
                </a:rPr>
                <a:t> </a:t>
              </a:r>
              <a:r>
                <a:rPr sz="788" spc="-15" dirty="0">
                  <a:solidFill>
                    <a:srgbClr val="414042"/>
                  </a:solidFill>
                  <a:latin typeface="Arial"/>
                  <a:cs typeface="Arial"/>
                </a:rPr>
                <a:t>with </a:t>
              </a:r>
              <a:r>
                <a:rPr sz="788" dirty="0">
                  <a:solidFill>
                    <a:srgbClr val="414042"/>
                  </a:solidFill>
                  <a:latin typeface="Arial"/>
                  <a:cs typeface="Arial"/>
                </a:rPr>
                <a:t>using</a:t>
              </a:r>
              <a:r>
                <a:rPr sz="788" spc="8" dirty="0">
                  <a:solidFill>
                    <a:srgbClr val="414042"/>
                  </a:solidFill>
                  <a:latin typeface="Arial"/>
                  <a:cs typeface="Arial"/>
                </a:rPr>
                <a:t> </a:t>
              </a:r>
              <a:r>
                <a:rPr sz="788" dirty="0">
                  <a:solidFill>
                    <a:srgbClr val="414042"/>
                  </a:solidFill>
                  <a:latin typeface="Arial"/>
                  <a:cs typeface="Arial"/>
                </a:rPr>
                <a:t>a</a:t>
              </a:r>
              <a:r>
                <a:rPr sz="788" spc="11" dirty="0">
                  <a:solidFill>
                    <a:srgbClr val="414042"/>
                  </a:solidFill>
                  <a:latin typeface="Arial"/>
                  <a:cs typeface="Arial"/>
                </a:rPr>
                <a:t> </a:t>
              </a:r>
              <a:r>
                <a:rPr sz="788" dirty="0">
                  <a:solidFill>
                    <a:srgbClr val="414042"/>
                  </a:solidFill>
                  <a:latin typeface="Arial"/>
                  <a:cs typeface="Arial"/>
                </a:rPr>
                <a:t>SABA</a:t>
              </a:r>
              <a:r>
                <a:rPr sz="788" spc="-34" dirty="0">
                  <a:solidFill>
                    <a:srgbClr val="414042"/>
                  </a:solidFill>
                  <a:latin typeface="Arial"/>
                  <a:cs typeface="Arial"/>
                </a:rPr>
                <a:t> </a:t>
              </a:r>
              <a:r>
                <a:rPr sz="788" spc="-8" dirty="0">
                  <a:solidFill>
                    <a:srgbClr val="414042"/>
                  </a:solidFill>
                  <a:latin typeface="Arial"/>
                  <a:cs typeface="Arial"/>
                </a:rPr>
                <a:t>reliever</a:t>
              </a:r>
              <a:endParaRPr sz="788" dirty="0">
                <a:latin typeface="Arial"/>
                <a:cs typeface="Arial"/>
              </a:endParaRPr>
            </a:p>
          </p:txBody>
        </p:sp>
        <p:sp>
          <p:nvSpPr>
            <p:cNvPr id="53" name="object 23">
              <a:extLst>
                <a:ext uri="{FF2B5EF4-FFF2-40B4-BE49-F238E27FC236}">
                  <a16:creationId xmlns:a16="http://schemas.microsoft.com/office/drawing/2014/main" xmlns="" id="{FCA28399-922D-E47B-C6F8-57CD9BD511A3}"/>
                </a:ext>
              </a:extLst>
            </p:cNvPr>
            <p:cNvSpPr txBox="1"/>
            <p:nvPr/>
          </p:nvSpPr>
          <p:spPr>
            <a:xfrm>
              <a:off x="918457" y="6132640"/>
              <a:ext cx="2005964" cy="506935"/>
            </a:xfrm>
            <a:prstGeom prst="rect">
              <a:avLst/>
            </a:prstGeom>
          </p:spPr>
          <p:txBody>
            <a:bodyPr vert="horz" wrap="square" lIns="0" tIns="9049" rIns="0" bIns="0" rtlCol="0">
              <a:spAutoFit/>
            </a:bodyPr>
            <a:lstStyle/>
            <a:p>
              <a:pPr marL="9525" marR="3810">
                <a:lnSpc>
                  <a:spcPct val="101600"/>
                </a:lnSpc>
                <a:spcBef>
                  <a:spcPts val="71"/>
                </a:spcBef>
              </a:pPr>
              <a:r>
                <a:rPr sz="788" i="1" dirty="0">
                  <a:solidFill>
                    <a:srgbClr val="6D6E71"/>
                  </a:solidFill>
                  <a:latin typeface="Arial"/>
                  <a:cs typeface="Arial"/>
                </a:rPr>
                <a:t>Other</a:t>
              </a:r>
              <a:r>
                <a:rPr sz="788" i="1" spc="19" dirty="0">
                  <a:solidFill>
                    <a:srgbClr val="6D6E71"/>
                  </a:solidFill>
                  <a:latin typeface="Arial"/>
                  <a:cs typeface="Arial"/>
                </a:rPr>
                <a:t> </a:t>
              </a:r>
              <a:r>
                <a:rPr sz="788" i="1" dirty="0">
                  <a:solidFill>
                    <a:srgbClr val="6D6E71"/>
                  </a:solidFill>
                  <a:latin typeface="Arial"/>
                  <a:cs typeface="Arial"/>
                </a:rPr>
                <a:t>controller</a:t>
              </a:r>
              <a:r>
                <a:rPr sz="788" i="1" spc="15" dirty="0">
                  <a:solidFill>
                    <a:srgbClr val="6D6E71"/>
                  </a:solidFill>
                  <a:latin typeface="Arial"/>
                  <a:cs typeface="Arial"/>
                </a:rPr>
                <a:t> </a:t>
              </a:r>
              <a:r>
                <a:rPr sz="788" i="1" dirty="0">
                  <a:solidFill>
                    <a:srgbClr val="6D6E71"/>
                  </a:solidFill>
                  <a:latin typeface="Arial"/>
                  <a:cs typeface="Arial"/>
                </a:rPr>
                <a:t>options</a:t>
              </a:r>
              <a:r>
                <a:rPr sz="788" i="1" spc="15" dirty="0">
                  <a:solidFill>
                    <a:srgbClr val="6D6E71"/>
                  </a:solidFill>
                  <a:latin typeface="Arial"/>
                  <a:cs typeface="Arial"/>
                </a:rPr>
                <a:t> </a:t>
              </a:r>
              <a:r>
                <a:rPr sz="788" i="1" dirty="0">
                  <a:solidFill>
                    <a:srgbClr val="6D6E71"/>
                  </a:solidFill>
                  <a:latin typeface="Arial"/>
                  <a:cs typeface="Arial"/>
                </a:rPr>
                <a:t>for</a:t>
              </a:r>
              <a:r>
                <a:rPr sz="788" i="1" spc="23" dirty="0">
                  <a:solidFill>
                    <a:srgbClr val="6D6E71"/>
                  </a:solidFill>
                  <a:latin typeface="Arial"/>
                  <a:cs typeface="Arial"/>
                </a:rPr>
                <a:t> </a:t>
              </a:r>
              <a:r>
                <a:rPr sz="788" i="1" spc="-8" dirty="0">
                  <a:solidFill>
                    <a:srgbClr val="6D6E71"/>
                  </a:solidFill>
                  <a:latin typeface="Arial"/>
                  <a:cs typeface="Arial"/>
                </a:rPr>
                <a:t>either </a:t>
              </a:r>
              <a:r>
                <a:rPr sz="788" i="1" dirty="0">
                  <a:solidFill>
                    <a:srgbClr val="6D6E71"/>
                  </a:solidFill>
                  <a:latin typeface="Arial"/>
                  <a:cs typeface="Arial"/>
                </a:rPr>
                <a:t>track</a:t>
              </a:r>
              <a:r>
                <a:rPr sz="788" i="1" spc="11" dirty="0">
                  <a:solidFill>
                    <a:srgbClr val="6D6E71"/>
                  </a:solidFill>
                  <a:latin typeface="Arial"/>
                  <a:cs typeface="Arial"/>
                </a:rPr>
                <a:t> </a:t>
              </a:r>
              <a:r>
                <a:rPr sz="788" i="1" dirty="0">
                  <a:solidFill>
                    <a:srgbClr val="6D6E71"/>
                  </a:solidFill>
                  <a:latin typeface="Arial"/>
                  <a:cs typeface="Arial"/>
                </a:rPr>
                <a:t>(limited</a:t>
              </a:r>
              <a:r>
                <a:rPr sz="788" i="1" spc="11" dirty="0">
                  <a:solidFill>
                    <a:srgbClr val="6D6E71"/>
                  </a:solidFill>
                  <a:latin typeface="Arial"/>
                  <a:cs typeface="Arial"/>
                </a:rPr>
                <a:t> </a:t>
              </a:r>
              <a:r>
                <a:rPr sz="788" i="1" dirty="0">
                  <a:solidFill>
                    <a:srgbClr val="6D6E71"/>
                  </a:solidFill>
                  <a:latin typeface="Arial"/>
                  <a:cs typeface="Arial"/>
                </a:rPr>
                <a:t>indications,</a:t>
              </a:r>
              <a:r>
                <a:rPr sz="788" i="1" spc="11" dirty="0">
                  <a:solidFill>
                    <a:srgbClr val="6D6E71"/>
                  </a:solidFill>
                  <a:latin typeface="Arial"/>
                  <a:cs typeface="Arial"/>
                </a:rPr>
                <a:t> </a:t>
              </a:r>
              <a:r>
                <a:rPr sz="788" i="1" dirty="0">
                  <a:solidFill>
                    <a:srgbClr val="6D6E71"/>
                  </a:solidFill>
                  <a:latin typeface="Arial"/>
                  <a:cs typeface="Arial"/>
                </a:rPr>
                <a:t>or</a:t>
              </a:r>
              <a:r>
                <a:rPr sz="788" i="1" spc="11" dirty="0">
                  <a:solidFill>
                    <a:srgbClr val="6D6E71"/>
                  </a:solidFill>
                  <a:latin typeface="Arial"/>
                  <a:cs typeface="Arial"/>
                </a:rPr>
                <a:t> </a:t>
              </a:r>
              <a:r>
                <a:rPr sz="788" i="1" spc="-15" dirty="0">
                  <a:solidFill>
                    <a:srgbClr val="6D6E71"/>
                  </a:solidFill>
                  <a:latin typeface="Arial"/>
                  <a:cs typeface="Arial"/>
                </a:rPr>
                <a:t>less </a:t>
              </a:r>
              <a:r>
                <a:rPr sz="788" i="1" dirty="0">
                  <a:solidFill>
                    <a:srgbClr val="6D6E71"/>
                  </a:solidFill>
                  <a:latin typeface="Arial"/>
                  <a:cs typeface="Arial"/>
                </a:rPr>
                <a:t>evidence</a:t>
              </a:r>
              <a:r>
                <a:rPr sz="788" i="1" spc="4" dirty="0">
                  <a:solidFill>
                    <a:srgbClr val="6D6E71"/>
                  </a:solidFill>
                  <a:latin typeface="Arial"/>
                  <a:cs typeface="Arial"/>
                </a:rPr>
                <a:t> </a:t>
              </a:r>
              <a:r>
                <a:rPr sz="788" i="1" dirty="0">
                  <a:solidFill>
                    <a:srgbClr val="6D6E71"/>
                  </a:solidFill>
                  <a:latin typeface="Arial"/>
                  <a:cs typeface="Arial"/>
                </a:rPr>
                <a:t>for</a:t>
              </a:r>
              <a:r>
                <a:rPr sz="788" i="1" spc="8" dirty="0">
                  <a:solidFill>
                    <a:srgbClr val="6D6E71"/>
                  </a:solidFill>
                  <a:latin typeface="Arial"/>
                  <a:cs typeface="Arial"/>
                </a:rPr>
                <a:t> </a:t>
              </a:r>
              <a:r>
                <a:rPr sz="788" i="1" dirty="0">
                  <a:solidFill>
                    <a:srgbClr val="6D6E71"/>
                  </a:solidFill>
                  <a:latin typeface="Arial"/>
                  <a:cs typeface="Arial"/>
                </a:rPr>
                <a:t>efficacy</a:t>
              </a:r>
              <a:r>
                <a:rPr sz="788" i="1" spc="4" dirty="0">
                  <a:solidFill>
                    <a:srgbClr val="6D6E71"/>
                  </a:solidFill>
                  <a:latin typeface="Arial"/>
                  <a:cs typeface="Arial"/>
                </a:rPr>
                <a:t> </a:t>
              </a:r>
              <a:r>
                <a:rPr sz="788" i="1" dirty="0">
                  <a:solidFill>
                    <a:srgbClr val="6D6E71"/>
                  </a:solidFill>
                  <a:latin typeface="Arial"/>
                  <a:cs typeface="Arial"/>
                </a:rPr>
                <a:t>or</a:t>
              </a:r>
              <a:r>
                <a:rPr sz="788" i="1" spc="4" dirty="0">
                  <a:solidFill>
                    <a:srgbClr val="6D6E71"/>
                  </a:solidFill>
                  <a:latin typeface="Arial"/>
                  <a:cs typeface="Arial"/>
                </a:rPr>
                <a:t> </a:t>
              </a:r>
              <a:r>
                <a:rPr sz="788" i="1" spc="-8" dirty="0">
                  <a:solidFill>
                    <a:srgbClr val="6D6E71"/>
                  </a:solidFill>
                  <a:latin typeface="Arial"/>
                  <a:cs typeface="Arial"/>
                </a:rPr>
                <a:t>safety)</a:t>
              </a:r>
              <a:endParaRPr sz="788" dirty="0">
                <a:latin typeface="Arial"/>
                <a:cs typeface="Arial"/>
              </a:endParaRPr>
            </a:p>
          </p:txBody>
        </p:sp>
        <p:sp>
          <p:nvSpPr>
            <p:cNvPr id="54" name="object 24">
              <a:extLst>
                <a:ext uri="{FF2B5EF4-FFF2-40B4-BE49-F238E27FC236}">
                  <a16:creationId xmlns:a16="http://schemas.microsoft.com/office/drawing/2014/main" xmlns="" id="{9355C83C-65D0-854B-1B7B-8C9B2471C96C}"/>
                </a:ext>
              </a:extLst>
            </p:cNvPr>
            <p:cNvSpPr txBox="1"/>
            <p:nvPr/>
          </p:nvSpPr>
          <p:spPr>
            <a:xfrm>
              <a:off x="918457" y="4959614"/>
              <a:ext cx="1967864" cy="997751"/>
            </a:xfrm>
            <a:prstGeom prst="rect">
              <a:avLst/>
            </a:prstGeom>
          </p:spPr>
          <p:txBody>
            <a:bodyPr vert="horz" wrap="square" lIns="0" tIns="10953" rIns="0" bIns="0" rtlCol="0">
              <a:spAutoFit/>
            </a:bodyPr>
            <a:lstStyle/>
            <a:p>
              <a:pPr marL="9525">
                <a:spcBef>
                  <a:spcPts val="86"/>
                </a:spcBef>
              </a:pPr>
              <a:r>
                <a:rPr sz="788" dirty="0">
                  <a:solidFill>
                    <a:srgbClr val="EB9237"/>
                  </a:solidFill>
                  <a:latin typeface="Arial Black"/>
                  <a:cs typeface="Arial Black"/>
                </a:rPr>
                <a:t>CONTROLLER</a:t>
              </a:r>
              <a:r>
                <a:rPr sz="788" spc="41" dirty="0">
                  <a:solidFill>
                    <a:srgbClr val="EB9237"/>
                  </a:solidFill>
                  <a:latin typeface="Arial Black"/>
                  <a:cs typeface="Arial Black"/>
                </a:rPr>
                <a:t> </a:t>
              </a:r>
              <a:r>
                <a:rPr sz="788" spc="-19" dirty="0">
                  <a:solidFill>
                    <a:srgbClr val="414042"/>
                  </a:solidFill>
                  <a:latin typeface="Arial"/>
                  <a:cs typeface="Arial"/>
                </a:rPr>
                <a:t>and</a:t>
              </a:r>
              <a:endParaRPr sz="788" dirty="0">
                <a:latin typeface="Arial"/>
                <a:cs typeface="Arial"/>
              </a:endParaRPr>
            </a:p>
            <a:p>
              <a:pPr marL="9525">
                <a:spcBef>
                  <a:spcPts val="15"/>
                </a:spcBef>
              </a:pPr>
              <a:r>
                <a:rPr sz="788" spc="-8" dirty="0">
                  <a:solidFill>
                    <a:srgbClr val="0078AC"/>
                  </a:solidFill>
                  <a:latin typeface="Arial Black"/>
                  <a:cs typeface="Arial Black"/>
                </a:rPr>
                <a:t>ALTERNATIVE</a:t>
              </a:r>
              <a:r>
                <a:rPr sz="788" spc="11" dirty="0">
                  <a:solidFill>
                    <a:srgbClr val="0078AC"/>
                  </a:solidFill>
                  <a:latin typeface="Arial Black"/>
                  <a:cs typeface="Arial Black"/>
                </a:rPr>
                <a:t> </a:t>
              </a:r>
              <a:r>
                <a:rPr sz="788" spc="-8" dirty="0">
                  <a:solidFill>
                    <a:srgbClr val="0078AC"/>
                  </a:solidFill>
                  <a:latin typeface="Arial Black"/>
                  <a:cs typeface="Arial Black"/>
                </a:rPr>
                <a:t>RELIEVER</a:t>
              </a:r>
              <a:endParaRPr sz="788" dirty="0">
                <a:latin typeface="Arial Black"/>
                <a:cs typeface="Arial Black"/>
              </a:endParaRPr>
            </a:p>
            <a:p>
              <a:pPr marL="9525" marR="3810">
                <a:lnSpc>
                  <a:spcPct val="101600"/>
                </a:lnSpc>
              </a:pPr>
              <a:r>
                <a:rPr sz="788" dirty="0">
                  <a:solidFill>
                    <a:srgbClr val="414042"/>
                  </a:solidFill>
                  <a:latin typeface="Arial"/>
                  <a:cs typeface="Arial"/>
                </a:rPr>
                <a:t>(Track</a:t>
              </a:r>
              <a:r>
                <a:rPr sz="788" spc="11" dirty="0">
                  <a:solidFill>
                    <a:srgbClr val="414042"/>
                  </a:solidFill>
                  <a:latin typeface="Arial"/>
                  <a:cs typeface="Arial"/>
                </a:rPr>
                <a:t> </a:t>
              </a:r>
              <a:r>
                <a:rPr sz="788" dirty="0">
                  <a:solidFill>
                    <a:srgbClr val="414042"/>
                  </a:solidFill>
                  <a:latin typeface="Arial"/>
                  <a:cs typeface="Arial"/>
                </a:rPr>
                <a:t>2).</a:t>
              </a:r>
              <a:r>
                <a:rPr sz="788" spc="15" dirty="0">
                  <a:solidFill>
                    <a:srgbClr val="414042"/>
                  </a:solidFill>
                  <a:latin typeface="Arial"/>
                  <a:cs typeface="Arial"/>
                </a:rPr>
                <a:t> </a:t>
              </a:r>
              <a:r>
                <a:rPr sz="788" dirty="0">
                  <a:solidFill>
                    <a:srgbClr val="414042"/>
                  </a:solidFill>
                  <a:latin typeface="Arial"/>
                  <a:cs typeface="Arial"/>
                </a:rPr>
                <a:t>Before</a:t>
              </a:r>
              <a:r>
                <a:rPr sz="788" spc="15" dirty="0">
                  <a:solidFill>
                    <a:srgbClr val="414042"/>
                  </a:solidFill>
                  <a:latin typeface="Arial"/>
                  <a:cs typeface="Arial"/>
                </a:rPr>
                <a:t> </a:t>
              </a:r>
              <a:r>
                <a:rPr sz="788" dirty="0">
                  <a:solidFill>
                    <a:srgbClr val="414042"/>
                  </a:solidFill>
                  <a:latin typeface="Arial"/>
                  <a:cs typeface="Arial"/>
                </a:rPr>
                <a:t>considering</a:t>
              </a:r>
              <a:r>
                <a:rPr sz="788" spc="15" dirty="0">
                  <a:solidFill>
                    <a:srgbClr val="414042"/>
                  </a:solidFill>
                  <a:latin typeface="Arial"/>
                  <a:cs typeface="Arial"/>
                </a:rPr>
                <a:t> </a:t>
              </a:r>
              <a:r>
                <a:rPr sz="788" spc="-38" dirty="0">
                  <a:solidFill>
                    <a:srgbClr val="414042"/>
                  </a:solidFill>
                  <a:latin typeface="Arial"/>
                  <a:cs typeface="Arial"/>
                </a:rPr>
                <a:t>a </a:t>
              </a:r>
              <a:r>
                <a:rPr sz="788" dirty="0">
                  <a:solidFill>
                    <a:srgbClr val="414042"/>
                  </a:solidFill>
                  <a:latin typeface="Arial"/>
                  <a:cs typeface="Arial"/>
                </a:rPr>
                <a:t>regimen</a:t>
              </a:r>
              <a:r>
                <a:rPr sz="788" spc="15" dirty="0">
                  <a:solidFill>
                    <a:srgbClr val="414042"/>
                  </a:solidFill>
                  <a:latin typeface="Arial"/>
                  <a:cs typeface="Arial"/>
                </a:rPr>
                <a:t> </a:t>
              </a:r>
              <a:r>
                <a:rPr sz="788" dirty="0">
                  <a:solidFill>
                    <a:srgbClr val="414042"/>
                  </a:solidFill>
                  <a:latin typeface="Arial"/>
                  <a:cs typeface="Arial"/>
                </a:rPr>
                <a:t>with</a:t>
              </a:r>
              <a:r>
                <a:rPr sz="788" spc="19" dirty="0">
                  <a:solidFill>
                    <a:srgbClr val="414042"/>
                  </a:solidFill>
                  <a:latin typeface="Arial"/>
                  <a:cs typeface="Arial"/>
                </a:rPr>
                <a:t> </a:t>
              </a:r>
              <a:r>
                <a:rPr sz="788" dirty="0">
                  <a:solidFill>
                    <a:srgbClr val="414042"/>
                  </a:solidFill>
                  <a:latin typeface="Arial"/>
                  <a:cs typeface="Arial"/>
                </a:rPr>
                <a:t>SABA</a:t>
              </a:r>
              <a:r>
                <a:rPr sz="788" spc="-26" dirty="0">
                  <a:solidFill>
                    <a:srgbClr val="414042"/>
                  </a:solidFill>
                  <a:latin typeface="Arial"/>
                  <a:cs typeface="Arial"/>
                </a:rPr>
                <a:t> </a:t>
              </a:r>
              <a:r>
                <a:rPr sz="788" spc="-8" dirty="0">
                  <a:solidFill>
                    <a:srgbClr val="414042"/>
                  </a:solidFill>
                  <a:latin typeface="Arial"/>
                  <a:cs typeface="Arial"/>
                </a:rPr>
                <a:t>reliever, </a:t>
              </a:r>
              <a:r>
                <a:rPr sz="788" dirty="0">
                  <a:solidFill>
                    <a:srgbClr val="414042"/>
                  </a:solidFill>
                  <a:latin typeface="Arial"/>
                  <a:cs typeface="Arial"/>
                </a:rPr>
                <a:t>check</a:t>
              </a:r>
              <a:r>
                <a:rPr sz="788" spc="4" dirty="0">
                  <a:solidFill>
                    <a:srgbClr val="414042"/>
                  </a:solidFill>
                  <a:latin typeface="Arial"/>
                  <a:cs typeface="Arial"/>
                </a:rPr>
                <a:t> </a:t>
              </a:r>
              <a:r>
                <a:rPr sz="788" dirty="0">
                  <a:solidFill>
                    <a:srgbClr val="414042"/>
                  </a:solidFill>
                  <a:latin typeface="Arial"/>
                  <a:cs typeface="Arial"/>
                </a:rPr>
                <a:t>if</a:t>
              </a:r>
              <a:r>
                <a:rPr sz="788" spc="8" dirty="0">
                  <a:solidFill>
                    <a:srgbClr val="414042"/>
                  </a:solidFill>
                  <a:latin typeface="Arial"/>
                  <a:cs typeface="Arial"/>
                </a:rPr>
                <a:t> </a:t>
              </a:r>
              <a:r>
                <a:rPr sz="788" dirty="0">
                  <a:solidFill>
                    <a:srgbClr val="414042"/>
                  </a:solidFill>
                  <a:latin typeface="Arial"/>
                  <a:cs typeface="Arial"/>
                </a:rPr>
                <a:t>the</a:t>
              </a:r>
              <a:r>
                <a:rPr sz="788" spc="8" dirty="0">
                  <a:solidFill>
                    <a:srgbClr val="414042"/>
                  </a:solidFill>
                  <a:latin typeface="Arial"/>
                  <a:cs typeface="Arial"/>
                </a:rPr>
                <a:t> </a:t>
              </a:r>
              <a:r>
                <a:rPr sz="788" dirty="0">
                  <a:solidFill>
                    <a:srgbClr val="414042"/>
                  </a:solidFill>
                  <a:latin typeface="Arial"/>
                  <a:cs typeface="Arial"/>
                </a:rPr>
                <a:t>patient</a:t>
              </a:r>
              <a:r>
                <a:rPr sz="788" spc="8" dirty="0">
                  <a:solidFill>
                    <a:srgbClr val="414042"/>
                  </a:solidFill>
                  <a:latin typeface="Arial"/>
                  <a:cs typeface="Arial"/>
                </a:rPr>
                <a:t> </a:t>
              </a:r>
              <a:r>
                <a:rPr sz="788" dirty="0">
                  <a:solidFill>
                    <a:srgbClr val="414042"/>
                  </a:solidFill>
                  <a:latin typeface="Arial"/>
                  <a:cs typeface="Arial"/>
                </a:rPr>
                <a:t>is</a:t>
              </a:r>
              <a:r>
                <a:rPr sz="788" spc="4" dirty="0">
                  <a:solidFill>
                    <a:srgbClr val="414042"/>
                  </a:solidFill>
                  <a:latin typeface="Arial"/>
                  <a:cs typeface="Arial"/>
                </a:rPr>
                <a:t> </a:t>
              </a:r>
              <a:r>
                <a:rPr sz="788" dirty="0">
                  <a:solidFill>
                    <a:srgbClr val="414042"/>
                  </a:solidFill>
                  <a:latin typeface="Arial"/>
                  <a:cs typeface="Arial"/>
                </a:rPr>
                <a:t>likely</a:t>
              </a:r>
              <a:r>
                <a:rPr sz="788" spc="8" dirty="0">
                  <a:solidFill>
                    <a:srgbClr val="414042"/>
                  </a:solidFill>
                  <a:latin typeface="Arial"/>
                  <a:cs typeface="Arial"/>
                </a:rPr>
                <a:t> </a:t>
              </a:r>
              <a:r>
                <a:rPr sz="788" dirty="0">
                  <a:solidFill>
                    <a:srgbClr val="414042"/>
                  </a:solidFill>
                  <a:latin typeface="Arial"/>
                  <a:cs typeface="Arial"/>
                </a:rPr>
                <a:t>to</a:t>
              </a:r>
              <a:r>
                <a:rPr sz="788" spc="8" dirty="0">
                  <a:solidFill>
                    <a:srgbClr val="414042"/>
                  </a:solidFill>
                  <a:latin typeface="Arial"/>
                  <a:cs typeface="Arial"/>
                </a:rPr>
                <a:t> </a:t>
              </a:r>
              <a:r>
                <a:rPr sz="788" spc="-19" dirty="0">
                  <a:solidFill>
                    <a:srgbClr val="414042"/>
                  </a:solidFill>
                  <a:latin typeface="Arial"/>
                  <a:cs typeface="Arial"/>
                </a:rPr>
                <a:t>be </a:t>
              </a:r>
              <a:r>
                <a:rPr sz="788" dirty="0">
                  <a:solidFill>
                    <a:srgbClr val="414042"/>
                  </a:solidFill>
                  <a:latin typeface="Arial"/>
                  <a:cs typeface="Arial"/>
                </a:rPr>
                <a:t>adherent with</a:t>
              </a:r>
              <a:r>
                <a:rPr sz="788" spc="4" dirty="0">
                  <a:solidFill>
                    <a:srgbClr val="414042"/>
                  </a:solidFill>
                  <a:latin typeface="Arial"/>
                  <a:cs typeface="Arial"/>
                </a:rPr>
                <a:t> </a:t>
              </a:r>
              <a:r>
                <a:rPr sz="788" dirty="0">
                  <a:solidFill>
                    <a:srgbClr val="414042"/>
                  </a:solidFill>
                  <a:latin typeface="Arial"/>
                  <a:cs typeface="Arial"/>
                </a:rPr>
                <a:t>daily</a:t>
              </a:r>
              <a:r>
                <a:rPr sz="788" spc="4" dirty="0">
                  <a:solidFill>
                    <a:srgbClr val="414042"/>
                  </a:solidFill>
                  <a:latin typeface="Arial"/>
                  <a:cs typeface="Arial"/>
                </a:rPr>
                <a:t> </a:t>
              </a:r>
              <a:r>
                <a:rPr sz="788" spc="-8" dirty="0">
                  <a:solidFill>
                    <a:srgbClr val="414042"/>
                  </a:solidFill>
                  <a:latin typeface="Arial"/>
                  <a:cs typeface="Arial"/>
                </a:rPr>
                <a:t>controller</a:t>
              </a:r>
              <a:endParaRPr sz="788" dirty="0">
                <a:latin typeface="Arial"/>
                <a:cs typeface="Arial"/>
              </a:endParaRPr>
            </a:p>
          </p:txBody>
        </p:sp>
        <p:sp>
          <p:nvSpPr>
            <p:cNvPr id="55" name="object 25">
              <a:extLst>
                <a:ext uri="{FF2B5EF4-FFF2-40B4-BE49-F238E27FC236}">
                  <a16:creationId xmlns:a16="http://schemas.microsoft.com/office/drawing/2014/main" xmlns="" id="{6A8A8F9A-3FC7-4174-180A-EB1CADC3440A}"/>
                </a:ext>
              </a:extLst>
            </p:cNvPr>
            <p:cNvSpPr txBox="1"/>
            <p:nvPr/>
          </p:nvSpPr>
          <p:spPr>
            <a:xfrm>
              <a:off x="11237789" y="3831746"/>
              <a:ext cx="737235" cy="446020"/>
            </a:xfrm>
            <a:prstGeom prst="rect">
              <a:avLst/>
            </a:prstGeom>
          </p:spPr>
          <p:txBody>
            <a:bodyPr vert="horz" wrap="square" lIns="0" tIns="12383" rIns="0" bIns="0" rtlCol="0">
              <a:spAutoFit/>
            </a:bodyPr>
            <a:lstStyle/>
            <a:p>
              <a:pPr marL="9525">
                <a:spcBef>
                  <a:spcPts val="98"/>
                </a:spcBef>
              </a:pPr>
              <a:r>
                <a:rPr sz="675" i="1" dirty="0">
                  <a:solidFill>
                    <a:srgbClr val="6D6E71"/>
                  </a:solidFill>
                  <a:latin typeface="Arial"/>
                  <a:cs typeface="Arial"/>
                </a:rPr>
                <a:t>See</a:t>
              </a:r>
              <a:r>
                <a:rPr sz="675" i="1" spc="38" dirty="0">
                  <a:solidFill>
                    <a:srgbClr val="6D6E71"/>
                  </a:solidFill>
                  <a:latin typeface="Arial"/>
                  <a:cs typeface="Arial"/>
                </a:rPr>
                <a:t> </a:t>
              </a:r>
              <a:r>
                <a:rPr sz="675" i="1" spc="-15" dirty="0">
                  <a:solidFill>
                    <a:srgbClr val="6D6E71"/>
                  </a:solidFill>
                  <a:latin typeface="Arial"/>
                  <a:cs typeface="Arial"/>
                </a:rPr>
                <a:t>GINA</a:t>
              </a:r>
              <a:endParaRPr sz="675" dirty="0">
                <a:latin typeface="Arial"/>
                <a:cs typeface="Arial"/>
              </a:endParaRPr>
            </a:p>
            <a:p>
              <a:pPr marL="9525" marR="3810">
                <a:lnSpc>
                  <a:spcPct val="104900"/>
                </a:lnSpc>
              </a:pPr>
              <a:r>
                <a:rPr sz="675" i="1" spc="-8" dirty="0">
                  <a:solidFill>
                    <a:srgbClr val="6D6E71"/>
                  </a:solidFill>
                  <a:latin typeface="Arial"/>
                  <a:cs typeface="Arial"/>
                </a:rPr>
                <a:t>severe </a:t>
              </a:r>
              <a:r>
                <a:rPr sz="675" i="1" dirty="0">
                  <a:solidFill>
                    <a:srgbClr val="6D6E71"/>
                  </a:solidFill>
                  <a:latin typeface="Arial"/>
                  <a:cs typeface="Arial"/>
                </a:rPr>
                <a:t>asthma</a:t>
              </a:r>
              <a:r>
                <a:rPr sz="675" i="1" spc="49" dirty="0">
                  <a:solidFill>
                    <a:srgbClr val="6D6E71"/>
                  </a:solidFill>
                  <a:latin typeface="Arial"/>
                  <a:cs typeface="Arial"/>
                </a:rPr>
                <a:t> </a:t>
              </a:r>
              <a:r>
                <a:rPr sz="675" i="1" spc="-8" dirty="0">
                  <a:solidFill>
                    <a:srgbClr val="6D6E71"/>
                  </a:solidFill>
                  <a:latin typeface="Arial"/>
                  <a:cs typeface="Arial"/>
                </a:rPr>
                <a:t>guide</a:t>
              </a:r>
              <a:endParaRPr sz="675" dirty="0">
                <a:latin typeface="Arial"/>
                <a:cs typeface="Arial"/>
              </a:endParaRPr>
            </a:p>
          </p:txBody>
        </p:sp>
        <p:grpSp>
          <p:nvGrpSpPr>
            <p:cNvPr id="3" name="Group 5">
              <a:extLst>
                <a:ext uri="{FF2B5EF4-FFF2-40B4-BE49-F238E27FC236}">
                  <a16:creationId xmlns:a16="http://schemas.microsoft.com/office/drawing/2014/main" xmlns="" id="{7A9C20D7-70F9-6677-B7C2-6BA2B554C491}"/>
                </a:ext>
              </a:extLst>
            </p:cNvPr>
            <p:cNvGrpSpPr/>
            <p:nvPr/>
          </p:nvGrpSpPr>
          <p:grpSpPr>
            <a:xfrm>
              <a:off x="5610531" y="1041566"/>
              <a:ext cx="1204293" cy="1139416"/>
              <a:chOff x="5786493" y="1023028"/>
              <a:chExt cx="863918" cy="814195"/>
            </a:xfrm>
          </p:grpSpPr>
          <p:sp>
            <p:nvSpPr>
              <p:cNvPr id="58" name="Rectangle 57">
                <a:extLst>
                  <a:ext uri="{FF2B5EF4-FFF2-40B4-BE49-F238E27FC236}">
                    <a16:creationId xmlns:a16="http://schemas.microsoft.com/office/drawing/2014/main" xmlns="" id="{EB2A0DE8-BDB9-2C34-7416-29ABA85A6CF5}"/>
                  </a:ext>
                </a:extLst>
              </p:cNvPr>
              <p:cNvSpPr/>
              <p:nvPr/>
            </p:nvSpPr>
            <p:spPr>
              <a:xfrm rot="17655406">
                <a:off x="5823174" y="1039225"/>
                <a:ext cx="700507" cy="77386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spcFirstLastPara="1" wrap="none" lIns="68580" tIns="34290" rIns="68580" bIns="34290" numCol="1">
                <a:prstTxWarp prst="textArchUp">
                  <a:avLst>
                    <a:gd name="adj" fmla="val 5457498"/>
                  </a:avLst>
                </a:prstTxWarp>
                <a:spAutoFit/>
              </a:bodyPr>
              <a:lstStyle/>
              <a:p>
                <a:pPr algn="ctr"/>
                <a:r>
                  <a:rPr lang="en-AU" sz="750" b="1" dirty="0">
                    <a:ln w="12700">
                      <a:noFill/>
                      <a:prstDash val="solid"/>
                    </a:ln>
                    <a:solidFill>
                      <a:schemeClr val="bg1"/>
                    </a:solidFill>
                    <a:latin typeface="Arial"/>
                    <a:cs typeface="Arial"/>
                  </a:rPr>
                  <a:t>REVIEW</a:t>
                </a:r>
              </a:p>
            </p:txBody>
          </p:sp>
          <p:sp>
            <p:nvSpPr>
              <p:cNvPr id="59" name="Rectangle 58">
                <a:extLst>
                  <a:ext uri="{FF2B5EF4-FFF2-40B4-BE49-F238E27FC236}">
                    <a16:creationId xmlns:a16="http://schemas.microsoft.com/office/drawing/2014/main" xmlns="" id="{F3BCD238-3C28-6E60-5ED4-622F3BF0A683}"/>
                  </a:ext>
                </a:extLst>
              </p:cNvPr>
              <p:cNvSpPr/>
              <p:nvPr/>
            </p:nvSpPr>
            <p:spPr>
              <a:xfrm rot="2632819">
                <a:off x="5862421" y="1023028"/>
                <a:ext cx="657848" cy="77386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spcFirstLastPara="1" wrap="none" lIns="68580" tIns="34290" rIns="68580" bIns="34290" numCol="1">
                <a:prstTxWarp prst="textArchUp">
                  <a:avLst>
                    <a:gd name="adj" fmla="val 5457498"/>
                  </a:avLst>
                </a:prstTxWarp>
                <a:spAutoFit/>
              </a:bodyPr>
              <a:lstStyle/>
              <a:p>
                <a:pPr algn="ctr"/>
                <a:r>
                  <a:rPr lang="en-AU" sz="750" b="1" dirty="0">
                    <a:ln w="12700">
                      <a:noFill/>
                      <a:prstDash val="solid"/>
                    </a:ln>
                    <a:solidFill>
                      <a:schemeClr val="bg1"/>
                    </a:solidFill>
                    <a:latin typeface="Arial"/>
                    <a:cs typeface="Arial"/>
                  </a:rPr>
                  <a:t>ASSESS</a:t>
                </a:r>
              </a:p>
            </p:txBody>
          </p:sp>
          <p:sp>
            <p:nvSpPr>
              <p:cNvPr id="60" name="Rectangle 59">
                <a:extLst>
                  <a:ext uri="{FF2B5EF4-FFF2-40B4-BE49-F238E27FC236}">
                    <a16:creationId xmlns:a16="http://schemas.microsoft.com/office/drawing/2014/main" xmlns="" id="{33367A0A-04FD-9951-BA31-CFAE23D0B79B}"/>
                  </a:ext>
                </a:extLst>
              </p:cNvPr>
              <p:cNvSpPr/>
              <p:nvPr/>
            </p:nvSpPr>
            <p:spPr>
              <a:xfrm rot="20212108">
                <a:off x="5885668" y="1325996"/>
                <a:ext cx="764743" cy="511227"/>
              </a:xfrm>
              <a:prstGeom prst="rect">
                <a:avLst/>
              </a:prstGeom>
              <a:noFill/>
            </p:spPr>
            <p:txBody>
              <a:bodyPr spcFirstLastPara="1" wrap="none" lIns="68580" tIns="34290" rIns="68580" bIns="34290" numCol="1">
                <a:prstTxWarp prst="textArchDown">
                  <a:avLst>
                    <a:gd name="adj" fmla="val 16604063"/>
                  </a:avLst>
                </a:prstTxWarp>
                <a:spAutoFit/>
              </a:bodyPr>
              <a:lstStyle/>
              <a:p>
                <a:pPr algn="ctr"/>
                <a:r>
                  <a:rPr lang="en-AU" sz="750" b="1" dirty="0">
                    <a:ln w="12700">
                      <a:noFill/>
                      <a:prstDash val="solid"/>
                    </a:ln>
                    <a:latin typeface="Arial"/>
                    <a:cs typeface="Arial"/>
                  </a:rPr>
                  <a:t>ADJUST</a:t>
                </a:r>
                <a:endParaRPr lang="en-US" sz="750" b="1" dirty="0">
                  <a:ln w="12700">
                    <a:noFill/>
                    <a:prstDash val="solid"/>
                  </a:ln>
                </a:endParaRPr>
              </a:p>
            </p:txBody>
          </p:sp>
        </p:grpSp>
      </p:grpSp>
      <p:pic>
        <p:nvPicPr>
          <p:cNvPr id="56" name="Picture 55">
            <a:extLst>
              <a:ext uri="{FF2B5EF4-FFF2-40B4-BE49-F238E27FC236}">
                <a16:creationId xmlns:a16="http://schemas.microsoft.com/office/drawing/2014/main" xmlns="" id="{3F98C86C-91DC-4A46-B781-A263FFF1298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31172"/>
            <a:ext cx="1295400" cy="1331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Rectangle 23">
            <a:extLst>
              <a:ext uri="{FF2B5EF4-FFF2-40B4-BE49-F238E27FC236}">
                <a16:creationId xmlns:a16="http://schemas.microsoft.com/office/drawing/2014/main" xmlns="" id="{8565B421-E38E-46EE-BACF-1C8168EB624E}"/>
              </a:ext>
            </a:extLst>
          </p:cNvPr>
          <p:cNvSpPr>
            <a:spLocks/>
          </p:cNvSpPr>
          <p:nvPr/>
        </p:nvSpPr>
        <p:spPr bwMode="auto">
          <a:xfrm>
            <a:off x="6781800" y="6629400"/>
            <a:ext cx="2268250" cy="121252"/>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788" dirty="0">
                <a:cs typeface="Arial" pitchFamily="34" charset="0"/>
                <a:sym typeface="Arial" pitchFamily="34" charset="0"/>
              </a:rPr>
              <a:t>© Global Initiative for Asthma, www.ginasthma.org</a:t>
            </a:r>
          </a:p>
        </p:txBody>
      </p:sp>
      <p:sp>
        <p:nvSpPr>
          <p:cNvPr id="61" name="TextBox 60">
            <a:extLst>
              <a:ext uri="{FF2B5EF4-FFF2-40B4-BE49-F238E27FC236}">
                <a16:creationId xmlns:a16="http://schemas.microsoft.com/office/drawing/2014/main" xmlns="" id="{80CC2472-DC09-4A2F-8A8E-DBB255D74D96}"/>
              </a:ext>
            </a:extLst>
          </p:cNvPr>
          <p:cNvSpPr txBox="1"/>
          <p:nvPr/>
        </p:nvSpPr>
        <p:spPr>
          <a:xfrm>
            <a:off x="15862" y="5850062"/>
            <a:ext cx="3030584" cy="213585"/>
          </a:xfrm>
          <a:prstGeom prst="rect">
            <a:avLst/>
          </a:prstGeom>
          <a:noFill/>
        </p:spPr>
        <p:txBody>
          <a:bodyPr wrap="square" rtlCol="0">
            <a:spAutoFit/>
          </a:bodyPr>
          <a:lstStyle/>
          <a:p>
            <a:pPr defTabSz="685783" eaLnBrk="1" fontAlgn="auto" hangingPunct="1">
              <a:spcBef>
                <a:spcPts val="0"/>
              </a:spcBef>
              <a:spcAft>
                <a:spcPts val="0"/>
              </a:spcAft>
              <a:defRPr/>
            </a:pPr>
            <a:r>
              <a:rPr lang="en-AU" sz="788" i="1" dirty="0">
                <a:latin typeface="Arial"/>
                <a:ea typeface="+mn-ea"/>
              </a:rPr>
              <a:t>GINA 2022, Box 3-5A</a:t>
            </a:r>
          </a:p>
        </p:txBody>
      </p:sp>
    </p:spTree>
    <p:extLst>
      <p:ext uri="{BB962C8B-B14F-4D97-AF65-F5344CB8AC3E}">
        <p14:creationId xmlns:p14="http://schemas.microsoft.com/office/powerpoint/2010/main" val="2046615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ÎÏÎ¿ÏÎ­Î»ÎµÏÎ¼Î± ÎµÎ¹ÎºÏÎ½Î±Ï Î³Î¹Î± Î±Î»Î»ÎµÏÎ³Î¹Î± Î¼ÏÏÎ·"/>
          <p:cNvPicPr>
            <a:picLocks noChangeAspect="1" noChangeArrowheads="1"/>
          </p:cNvPicPr>
          <p:nvPr/>
        </p:nvPicPr>
        <p:blipFill rotWithShape="1">
          <a:blip r:embed="rId2"/>
          <a:srcRect b="5962"/>
          <a:stretch/>
        </p:blipFill>
        <p:spPr bwMode="auto">
          <a:xfrm>
            <a:off x="1691680" y="1124744"/>
            <a:ext cx="4712434" cy="3383248"/>
          </a:xfrm>
          <a:prstGeom prst="rect">
            <a:avLst/>
          </a:prstGeom>
          <a:noFill/>
        </p:spPr>
      </p:pic>
      <p:sp>
        <p:nvSpPr>
          <p:cNvPr id="2" name="TextBox 1"/>
          <p:cNvSpPr txBox="1"/>
          <p:nvPr/>
        </p:nvSpPr>
        <p:spPr>
          <a:xfrm>
            <a:off x="5148064" y="5085184"/>
            <a:ext cx="3600400" cy="369332"/>
          </a:xfrm>
          <a:prstGeom prst="rect">
            <a:avLst/>
          </a:prstGeom>
          <a:noFill/>
        </p:spPr>
        <p:txBody>
          <a:bodyPr wrap="square" rtlCol="0">
            <a:spAutoFit/>
          </a:bodyPr>
          <a:lstStyle/>
          <a:p>
            <a:r>
              <a:rPr lang="el-GR" b="1" i="1" dirty="0" smtClean="0">
                <a:solidFill>
                  <a:schemeClr val="accent6">
                    <a:lumMod val="75000"/>
                  </a:schemeClr>
                </a:solidFill>
              </a:rPr>
              <a:t>Σας ευχαριστώ για τον χρόνο σας</a:t>
            </a:r>
            <a:endParaRPr lang="en-US" b="1" i="1" dirty="0">
              <a:solidFill>
                <a:schemeClr val="accent6">
                  <a:lumMod val="75000"/>
                </a:schemeClr>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1008112"/>
          </a:xfrm>
        </p:spPr>
        <p:txBody>
          <a:bodyPr>
            <a:normAutofit/>
          </a:bodyPr>
          <a:lstStyle/>
          <a:p>
            <a:pPr fontAlgn="auto">
              <a:spcAft>
                <a:spcPts val="0"/>
              </a:spcAft>
              <a:defRPr/>
            </a:pPr>
            <a:r>
              <a:rPr lang="el-GR" sz="4000" b="1" dirty="0" smtClean="0">
                <a:solidFill>
                  <a:schemeClr val="accent6">
                    <a:lumMod val="75000"/>
                  </a:schemeClr>
                </a:solidFill>
              </a:rPr>
              <a:t>Αλλεργία</a:t>
            </a:r>
            <a:endParaRPr lang="el-GR" sz="4000" b="1" dirty="0">
              <a:solidFill>
                <a:schemeClr val="accent6">
                  <a:lumMod val="75000"/>
                </a:schemeClr>
              </a:solidFill>
            </a:endParaRPr>
          </a:p>
        </p:txBody>
      </p:sp>
      <p:sp>
        <p:nvSpPr>
          <p:cNvPr id="48131" name="Content Placeholder 2"/>
          <p:cNvSpPr>
            <a:spLocks noGrp="1"/>
          </p:cNvSpPr>
          <p:nvPr>
            <p:ph idx="1"/>
          </p:nvPr>
        </p:nvSpPr>
        <p:spPr>
          <a:xfrm>
            <a:off x="467544" y="1268760"/>
            <a:ext cx="8064896" cy="2520280"/>
          </a:xfrm>
        </p:spPr>
        <p:txBody>
          <a:bodyPr>
            <a:normAutofit/>
          </a:bodyPr>
          <a:lstStyle/>
          <a:p>
            <a:pPr marL="0" indent="0" algn="ctr">
              <a:lnSpc>
                <a:spcPct val="120000"/>
              </a:lnSpc>
              <a:buNone/>
            </a:pPr>
            <a:r>
              <a:rPr lang="el-GR" sz="2800" dirty="0" smtClean="0"/>
              <a:t>Με τον όρο </a:t>
            </a:r>
            <a:r>
              <a:rPr lang="el-GR" sz="2800" b="1" dirty="0" smtClean="0"/>
              <a:t>Αλλεργία</a:t>
            </a:r>
            <a:r>
              <a:rPr lang="el-GR" sz="2800" dirty="0" smtClean="0"/>
              <a:t> περιγράφεται γενικά </a:t>
            </a:r>
          </a:p>
          <a:p>
            <a:pPr marL="0" indent="0" algn="ctr">
              <a:lnSpc>
                <a:spcPct val="120000"/>
              </a:lnSpc>
              <a:buNone/>
            </a:pPr>
            <a:r>
              <a:rPr lang="el-GR" sz="2800" dirty="0" smtClean="0"/>
              <a:t>μία «υπερβολική» αντίδραση του ανοσολογικού ή ανοσοποιητικού συστήματος του ανθρώπινου οργανισμού στις διάφορες ουσίες.</a:t>
            </a:r>
          </a:p>
          <a:p>
            <a:pPr algn="ctr">
              <a:lnSpc>
                <a:spcPct val="120000"/>
              </a:lnSpc>
            </a:pPr>
            <a:endParaRPr lang="el-GR" sz="2800" dirty="0" smtClean="0"/>
          </a:p>
        </p:txBody>
      </p:sp>
      <p:sp>
        <p:nvSpPr>
          <p:cNvPr id="4" name="Slide Number Placeholder 3"/>
          <p:cNvSpPr>
            <a:spLocks noGrp="1"/>
          </p:cNvSpPr>
          <p:nvPr>
            <p:ph type="sldNum" sz="quarter" idx="12"/>
          </p:nvPr>
        </p:nvSpPr>
        <p:spPr/>
        <p:txBody>
          <a:bodyPr/>
          <a:lstStyle/>
          <a:p>
            <a:pPr>
              <a:defRPr/>
            </a:pPr>
            <a:fld id="{11008BA8-01D6-49B8-9B70-D0A7B79CEE93}" type="slidenum">
              <a:rPr lang="el-GR"/>
              <a:pPr>
                <a:defRPr/>
              </a:pPr>
              <a:t>4</a:t>
            </a:fld>
            <a:endParaRPr lang="el-G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pPr fontAlgn="auto">
              <a:spcAft>
                <a:spcPts val="0"/>
              </a:spcAft>
              <a:defRPr/>
            </a:pPr>
            <a:r>
              <a:rPr lang="el-GR" sz="4000" b="1" dirty="0" smtClean="0">
                <a:solidFill>
                  <a:schemeClr val="accent6">
                    <a:lumMod val="75000"/>
                  </a:schemeClr>
                </a:solidFill>
              </a:rPr>
              <a:t>Αλλεργιογόνο</a:t>
            </a:r>
            <a:endParaRPr lang="el-GR" sz="4000" b="1" dirty="0">
              <a:solidFill>
                <a:schemeClr val="accent6">
                  <a:lumMod val="75000"/>
                </a:schemeClr>
              </a:solidFill>
            </a:endParaRPr>
          </a:p>
        </p:txBody>
      </p:sp>
      <p:sp>
        <p:nvSpPr>
          <p:cNvPr id="50179" name="Content Placeholder 2"/>
          <p:cNvSpPr>
            <a:spLocks noGrp="1"/>
          </p:cNvSpPr>
          <p:nvPr>
            <p:ph idx="1"/>
          </p:nvPr>
        </p:nvSpPr>
        <p:spPr>
          <a:xfrm>
            <a:off x="323528" y="1196752"/>
            <a:ext cx="8568952" cy="4525963"/>
          </a:xfrm>
        </p:spPr>
        <p:txBody>
          <a:bodyPr>
            <a:normAutofit/>
          </a:bodyPr>
          <a:lstStyle/>
          <a:p>
            <a:r>
              <a:rPr lang="el-GR" sz="2800" dirty="0" smtClean="0"/>
              <a:t>Κάθε ουσία, η οποία έχει την ικανότητα να προκαλεί ένα είδος αλλεργικής αντίδρασης ή απάντησης.</a:t>
            </a:r>
          </a:p>
          <a:p>
            <a:r>
              <a:rPr lang="el-GR" sz="2800" dirty="0" smtClean="0"/>
              <a:t>Τα πλέον συνηθισμένα αλλεργιογόνα </a:t>
            </a:r>
          </a:p>
          <a:p>
            <a:pPr lvl="1"/>
            <a:r>
              <a:rPr lang="el-GR" dirty="0" smtClean="0"/>
              <a:t>ανήκουν στα εισπνεόμενα από τον αέρα</a:t>
            </a:r>
          </a:p>
          <a:p>
            <a:pPr lvl="1"/>
            <a:r>
              <a:rPr lang="el-GR" dirty="0" smtClean="0"/>
              <a:t>οι μύκητες</a:t>
            </a:r>
          </a:p>
          <a:p>
            <a:pPr lvl="1"/>
            <a:r>
              <a:rPr lang="el-GR" dirty="0" smtClean="0"/>
              <a:t>το τρίχωμα των οικιακών ζώων</a:t>
            </a:r>
          </a:p>
          <a:p>
            <a:pPr lvl="1"/>
            <a:r>
              <a:rPr lang="el-GR" dirty="0" smtClean="0"/>
              <a:t>και τα </a:t>
            </a:r>
            <a:r>
              <a:rPr lang="el-GR" dirty="0" err="1" smtClean="0"/>
              <a:t>ακάρεα</a:t>
            </a:r>
            <a:r>
              <a:rPr lang="el-GR" dirty="0" smtClean="0"/>
              <a:t> της σκόνης των σπιτιών.  </a:t>
            </a:r>
          </a:p>
          <a:p>
            <a:endParaRPr lang="el-GR" sz="2800" dirty="0" smtClean="0"/>
          </a:p>
        </p:txBody>
      </p:sp>
      <p:sp>
        <p:nvSpPr>
          <p:cNvPr id="4" name="Slide Number Placeholder 3"/>
          <p:cNvSpPr>
            <a:spLocks noGrp="1"/>
          </p:cNvSpPr>
          <p:nvPr>
            <p:ph type="sldNum" sz="quarter" idx="12"/>
          </p:nvPr>
        </p:nvSpPr>
        <p:spPr/>
        <p:txBody>
          <a:bodyPr/>
          <a:lstStyle/>
          <a:p>
            <a:pPr>
              <a:defRPr/>
            </a:pPr>
            <a:fld id="{6B577983-A414-4AD4-AE53-3163DA9D953C}" type="slidenum">
              <a:rPr lang="el-GR"/>
              <a:pPr>
                <a:defRPr/>
              </a:pPr>
              <a:t>5</a:t>
            </a:fld>
            <a:endParaRPr lang="el-G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a:bodyPr>
          <a:lstStyle/>
          <a:p>
            <a:pPr fontAlgn="auto">
              <a:spcAft>
                <a:spcPts val="0"/>
              </a:spcAft>
              <a:defRPr/>
            </a:pPr>
            <a:r>
              <a:rPr lang="el-GR" sz="4000" b="1" dirty="0" smtClean="0">
                <a:solidFill>
                  <a:schemeClr val="accent6">
                    <a:lumMod val="75000"/>
                  </a:schemeClr>
                </a:solidFill>
              </a:rPr>
              <a:t>Αλλεργία</a:t>
            </a:r>
            <a:endParaRPr lang="el-GR" sz="4000" b="1" dirty="0">
              <a:solidFill>
                <a:schemeClr val="accent6">
                  <a:lumMod val="75000"/>
                </a:schemeClr>
              </a:solidFill>
            </a:endParaRPr>
          </a:p>
        </p:txBody>
      </p:sp>
      <p:sp>
        <p:nvSpPr>
          <p:cNvPr id="52227" name="Content Placeholder 2"/>
          <p:cNvSpPr>
            <a:spLocks noGrp="1"/>
          </p:cNvSpPr>
          <p:nvPr>
            <p:ph idx="1"/>
          </p:nvPr>
        </p:nvSpPr>
        <p:spPr>
          <a:xfrm>
            <a:off x="251520" y="1340768"/>
            <a:ext cx="8892480" cy="4525963"/>
          </a:xfrm>
        </p:spPr>
        <p:txBody>
          <a:bodyPr>
            <a:normAutofit/>
          </a:bodyPr>
          <a:lstStyle/>
          <a:p>
            <a:pPr>
              <a:lnSpc>
                <a:spcPct val="130000"/>
              </a:lnSpc>
            </a:pPr>
            <a:r>
              <a:rPr lang="el-GR" sz="2800" dirty="0" smtClean="0"/>
              <a:t>Γενετικοί παράγοντες, που σχετίζονται με το περιβάλλον</a:t>
            </a:r>
          </a:p>
          <a:p>
            <a:pPr>
              <a:lnSpc>
                <a:spcPct val="130000"/>
              </a:lnSpc>
            </a:pPr>
            <a:r>
              <a:rPr lang="el-GR" sz="2800" dirty="0" smtClean="0"/>
              <a:t>Οικογενειακό ιστορικό αλλεργίας σε συγγενείς Α’ βαθμού</a:t>
            </a:r>
          </a:p>
          <a:p>
            <a:pPr>
              <a:lnSpc>
                <a:spcPct val="130000"/>
              </a:lnSpc>
            </a:pPr>
            <a:r>
              <a:rPr lang="el-GR" sz="2800" dirty="0" smtClean="0"/>
              <a:t>1 αλλεργικός γονέας – 50% πιθανότητα το παιδί να αναπτύξει αλλεργία</a:t>
            </a:r>
          </a:p>
          <a:p>
            <a:pPr>
              <a:lnSpc>
                <a:spcPct val="130000"/>
              </a:lnSpc>
            </a:pPr>
            <a:endParaRPr lang="el-GR" sz="2800" dirty="0" smtClean="0"/>
          </a:p>
        </p:txBody>
      </p:sp>
      <p:sp>
        <p:nvSpPr>
          <p:cNvPr id="4" name="Slide Number Placeholder 3"/>
          <p:cNvSpPr>
            <a:spLocks noGrp="1"/>
          </p:cNvSpPr>
          <p:nvPr>
            <p:ph type="sldNum" sz="quarter" idx="12"/>
          </p:nvPr>
        </p:nvSpPr>
        <p:spPr/>
        <p:txBody>
          <a:bodyPr/>
          <a:lstStyle/>
          <a:p>
            <a:pPr>
              <a:defRPr/>
            </a:pPr>
            <a:fld id="{75481B6E-FD24-4A30-9EB7-2D2C8E64F66B}" type="slidenum">
              <a:rPr lang="el-GR"/>
              <a:pPr>
                <a:defRPr/>
              </a:pPr>
              <a:t>6</a:t>
            </a:fld>
            <a:endParaRPr lang="el-G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3" descr="http://www.euroanalisis.gr/photos/allergia03.jpg"/>
          <p:cNvPicPr>
            <a:picLocks noChangeAspect="1" noChangeArrowheads="1"/>
          </p:cNvPicPr>
          <p:nvPr/>
        </p:nvPicPr>
        <p:blipFill>
          <a:blip r:embed="rId2" cstate="print"/>
          <a:srcRect/>
          <a:stretch>
            <a:fillRect/>
          </a:stretch>
        </p:blipFill>
        <p:spPr bwMode="auto">
          <a:xfrm>
            <a:off x="2643188" y="471488"/>
            <a:ext cx="6429375" cy="6243637"/>
          </a:xfrm>
          <a:prstGeom prst="rect">
            <a:avLst/>
          </a:prstGeom>
          <a:noFill/>
          <a:ln w="9525">
            <a:noFill/>
            <a:miter lim="800000"/>
            <a:headEnd/>
            <a:tailEnd/>
          </a:ln>
        </p:spPr>
      </p:pic>
      <p:sp>
        <p:nvSpPr>
          <p:cNvPr id="2" name="Title 1"/>
          <p:cNvSpPr>
            <a:spLocks noGrp="1"/>
          </p:cNvSpPr>
          <p:nvPr>
            <p:ph type="title"/>
          </p:nvPr>
        </p:nvSpPr>
        <p:spPr>
          <a:xfrm>
            <a:off x="304800" y="447660"/>
            <a:ext cx="3259088" cy="838200"/>
          </a:xfrm>
        </p:spPr>
        <p:txBody>
          <a:bodyPr>
            <a:normAutofit/>
          </a:bodyPr>
          <a:lstStyle/>
          <a:p>
            <a:pPr algn="l" fontAlgn="auto">
              <a:spcAft>
                <a:spcPts val="0"/>
              </a:spcAft>
              <a:defRPr/>
            </a:pPr>
            <a:r>
              <a:rPr lang="el-GR" sz="4000" b="1" dirty="0" smtClean="0">
                <a:solidFill>
                  <a:schemeClr val="accent6">
                    <a:lumMod val="75000"/>
                  </a:schemeClr>
                </a:solidFill>
              </a:rPr>
              <a:t>Αντισ</a:t>
            </a:r>
            <a:r>
              <a:rPr lang="el-GR" sz="4000" b="1" dirty="0">
                <a:solidFill>
                  <a:schemeClr val="accent6">
                    <a:lumMod val="75000"/>
                  </a:schemeClr>
                </a:solidFill>
              </a:rPr>
              <a:t>ώ</a:t>
            </a:r>
            <a:r>
              <a:rPr lang="el-GR" sz="4000" b="1" dirty="0" smtClean="0">
                <a:solidFill>
                  <a:schemeClr val="accent6">
                    <a:lumMod val="75000"/>
                  </a:schemeClr>
                </a:solidFill>
              </a:rPr>
              <a:t>ματα</a:t>
            </a:r>
            <a:endParaRPr lang="el-GR" sz="4000" b="1" dirty="0">
              <a:solidFill>
                <a:schemeClr val="accent6">
                  <a:lumMod val="75000"/>
                </a:schemeClr>
              </a:solidFill>
            </a:endParaRPr>
          </a:p>
        </p:txBody>
      </p:sp>
      <p:sp>
        <p:nvSpPr>
          <p:cNvPr id="5" name="Slide Number Placeholder 4"/>
          <p:cNvSpPr>
            <a:spLocks noGrp="1"/>
          </p:cNvSpPr>
          <p:nvPr>
            <p:ph type="sldNum" sz="quarter" idx="12"/>
          </p:nvPr>
        </p:nvSpPr>
        <p:spPr/>
        <p:txBody>
          <a:bodyPr/>
          <a:lstStyle/>
          <a:p>
            <a:pPr>
              <a:defRPr/>
            </a:pPr>
            <a:fld id="{BF2F9D93-D719-4C9E-888E-169C8894809E}" type="slidenum">
              <a:rPr lang="el-GR"/>
              <a:pPr>
                <a:defRPr/>
              </a:pPr>
              <a:t>7</a:t>
            </a:fld>
            <a:endParaRPr lang="el-G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116632"/>
            <a:ext cx="8186766" cy="706090"/>
          </a:xfrm>
        </p:spPr>
        <p:txBody>
          <a:bodyPr>
            <a:normAutofit fontScale="90000"/>
          </a:bodyPr>
          <a:lstStyle/>
          <a:p>
            <a:r>
              <a:rPr lang="el-GR" b="1" dirty="0" smtClean="0">
                <a:solidFill>
                  <a:schemeClr val="accent6">
                    <a:lumMod val="75000"/>
                  </a:schemeClr>
                </a:solidFill>
              </a:rPr>
              <a:t>Ρινίτιδα/ </a:t>
            </a:r>
            <a:r>
              <a:rPr lang="el-GR" b="1" dirty="0" smtClean="0">
                <a:solidFill>
                  <a:schemeClr val="accent6">
                    <a:lumMod val="75000"/>
                  </a:schemeClr>
                </a:solidFill>
                <a:effectLst>
                  <a:outerShdw blurRad="38100" dist="38100" dir="2700000" algn="tl">
                    <a:srgbClr val="000000">
                      <a:alpha val="43137"/>
                    </a:srgbClr>
                  </a:outerShdw>
                </a:effectLst>
              </a:rPr>
              <a:t>Ορισμός</a:t>
            </a:r>
            <a:endParaRPr lang="el-GR" b="1" dirty="0">
              <a:solidFill>
                <a:schemeClr val="accent6">
                  <a:lumMod val="75000"/>
                </a:schemeClr>
              </a:solidFill>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a:xfrm>
            <a:off x="251520" y="908720"/>
            <a:ext cx="8712968" cy="5040560"/>
          </a:xfrm>
        </p:spPr>
        <p:txBody>
          <a:bodyPr>
            <a:noAutofit/>
          </a:bodyPr>
          <a:lstStyle/>
          <a:p>
            <a:pPr marL="0" indent="0">
              <a:buNone/>
            </a:pPr>
            <a:r>
              <a:rPr lang="el-GR" sz="2600" b="1" dirty="0" smtClean="0">
                <a:latin typeface="Calibri" panose="020F0502020204030204" pitchFamily="34" charset="0"/>
                <a:cs typeface="Calibri" panose="020F0502020204030204" pitchFamily="34" charset="0"/>
              </a:rPr>
              <a:t>Ρινίτιδα:</a:t>
            </a:r>
            <a:r>
              <a:rPr lang="el-GR" sz="2600" dirty="0" smtClean="0">
                <a:latin typeface="Calibri" panose="020F0502020204030204" pitchFamily="34" charset="0"/>
                <a:cs typeface="Calibri" panose="020F0502020204030204" pitchFamily="34" charset="0"/>
              </a:rPr>
              <a:t> </a:t>
            </a:r>
            <a:r>
              <a:rPr lang="el-GR" sz="2600" dirty="0">
                <a:latin typeface="Calibri" panose="020F0502020204030204" pitchFamily="34" charset="0"/>
                <a:cs typeface="Calibri" panose="020F0502020204030204" pitchFamily="34" charset="0"/>
              </a:rPr>
              <a:t>είναι η φλεγμονή του ρινικού </a:t>
            </a:r>
            <a:r>
              <a:rPr lang="el-GR" sz="2600" dirty="0" smtClean="0">
                <a:latin typeface="Calibri" panose="020F0502020204030204" pitchFamily="34" charset="0"/>
                <a:cs typeface="Calibri" panose="020F0502020204030204" pitchFamily="34" charset="0"/>
              </a:rPr>
              <a:t>επιθηλίου </a:t>
            </a:r>
            <a:r>
              <a:rPr lang="el-GR" sz="2600" dirty="0">
                <a:latin typeface="Calibri" panose="020F0502020204030204" pitchFamily="34" charset="0"/>
                <a:cs typeface="Calibri" panose="020F0502020204030204" pitchFamily="34" charset="0"/>
              </a:rPr>
              <a:t>και χαρακτηρίζεται από την παρουσία τουλάχιστον </a:t>
            </a:r>
            <a:r>
              <a:rPr lang="el-GR" sz="2600" u="sng" dirty="0" smtClean="0">
                <a:latin typeface="Calibri" panose="020F0502020204030204" pitchFamily="34" charset="0"/>
                <a:cs typeface="Calibri" panose="020F0502020204030204" pitchFamily="34" charset="0"/>
              </a:rPr>
              <a:t>ενός </a:t>
            </a:r>
            <a:r>
              <a:rPr lang="el-GR" sz="2600" dirty="0">
                <a:latin typeface="Calibri" panose="020F0502020204030204" pitchFamily="34" charset="0"/>
                <a:cs typeface="Calibri" panose="020F0502020204030204" pitchFamily="34" charset="0"/>
              </a:rPr>
              <a:t>από τα ακόλουθα συμπτώματα: </a:t>
            </a:r>
            <a:endParaRPr lang="en-US" sz="2600" dirty="0" smtClean="0">
              <a:latin typeface="Calibri" panose="020F0502020204030204" pitchFamily="34" charset="0"/>
              <a:cs typeface="Calibri" panose="020F0502020204030204" pitchFamily="34" charset="0"/>
            </a:endParaRPr>
          </a:p>
          <a:p>
            <a:pPr lvl="1"/>
            <a:r>
              <a:rPr lang="el-GR" sz="2600" dirty="0" smtClean="0">
                <a:latin typeface="Calibri" panose="020F0502020204030204" pitchFamily="34" charset="0"/>
                <a:cs typeface="Calibri" panose="020F0502020204030204" pitchFamily="34" charset="0"/>
              </a:rPr>
              <a:t>ρινόρροια πρόσθια ή και οπίσθια (οπισθορινική)</a:t>
            </a:r>
            <a:endParaRPr lang="en-US" sz="2600" dirty="0" smtClean="0">
              <a:latin typeface="Calibri" panose="020F0502020204030204" pitchFamily="34" charset="0"/>
              <a:cs typeface="Calibri" panose="020F0502020204030204" pitchFamily="34" charset="0"/>
            </a:endParaRPr>
          </a:p>
          <a:p>
            <a:pPr lvl="1"/>
            <a:r>
              <a:rPr lang="el-GR" sz="2600" dirty="0" smtClean="0">
                <a:latin typeface="Calibri" panose="020F0502020204030204" pitchFamily="34" charset="0"/>
                <a:cs typeface="Calibri" panose="020F0502020204030204" pitchFamily="34" charset="0"/>
              </a:rPr>
              <a:t>συμφόρηση</a:t>
            </a:r>
            <a:endParaRPr lang="en-US" sz="2600" dirty="0" smtClean="0">
              <a:latin typeface="Calibri" panose="020F0502020204030204" pitchFamily="34" charset="0"/>
              <a:cs typeface="Calibri" panose="020F0502020204030204" pitchFamily="34" charset="0"/>
            </a:endParaRPr>
          </a:p>
          <a:p>
            <a:pPr lvl="1"/>
            <a:r>
              <a:rPr lang="el-GR" sz="2600" dirty="0" smtClean="0">
                <a:latin typeface="Calibri" panose="020F0502020204030204" pitchFamily="34" charset="0"/>
                <a:cs typeface="Calibri" panose="020F0502020204030204" pitchFamily="34" charset="0"/>
              </a:rPr>
              <a:t>πταρμοί</a:t>
            </a:r>
            <a:endParaRPr lang="en-US" sz="2600" dirty="0" smtClean="0">
              <a:latin typeface="Calibri" panose="020F0502020204030204" pitchFamily="34" charset="0"/>
              <a:cs typeface="Calibri" panose="020F0502020204030204" pitchFamily="34" charset="0"/>
            </a:endParaRPr>
          </a:p>
          <a:p>
            <a:pPr lvl="1"/>
            <a:r>
              <a:rPr lang="el-GR" sz="2600" dirty="0" smtClean="0">
                <a:latin typeface="Calibri" panose="020F0502020204030204" pitchFamily="34" charset="0"/>
                <a:cs typeface="Calibri" panose="020F0502020204030204" pitchFamily="34" charset="0"/>
              </a:rPr>
              <a:t>κνησμός</a:t>
            </a:r>
            <a:endParaRPr lang="el-GR" sz="2600" dirty="0">
              <a:latin typeface="Calibri" panose="020F0502020204030204" pitchFamily="34" charset="0"/>
              <a:cs typeface="Calibri" panose="020F0502020204030204" pitchFamily="34" charset="0"/>
            </a:endParaRPr>
          </a:p>
          <a:p>
            <a:pPr marL="457200" lvl="1" indent="0">
              <a:buNone/>
            </a:pPr>
            <a:endParaRPr lang="el-GR" sz="2600" dirty="0">
              <a:latin typeface="Calibri" panose="020F0502020204030204" pitchFamily="34" charset="0"/>
              <a:cs typeface="Calibri" panose="020F0502020204030204" pitchFamily="34" charset="0"/>
            </a:endParaRPr>
          </a:p>
          <a:p>
            <a:pPr marL="457200" lvl="1" indent="0" algn="ctr">
              <a:buNone/>
            </a:pPr>
            <a:r>
              <a:rPr lang="el-GR" sz="2600" dirty="0" smtClean="0">
                <a:latin typeface="Calibri" panose="020F0502020204030204" pitchFamily="34" charset="0"/>
                <a:cs typeface="Calibri" panose="020F0502020204030204" pitchFamily="34" charset="0"/>
              </a:rPr>
              <a:t>Τα ανωτέρω συμπτώματα εμφανίζονται </a:t>
            </a:r>
          </a:p>
          <a:p>
            <a:pPr marL="457200" lvl="1" indent="0" algn="ctr">
              <a:buNone/>
            </a:pPr>
            <a:r>
              <a:rPr lang="el-GR" sz="2600" dirty="0" smtClean="0">
                <a:latin typeface="Calibri" panose="020F0502020204030204" pitchFamily="34" charset="0"/>
                <a:cs typeface="Calibri" panose="020F0502020204030204" pitchFamily="34" charset="0"/>
              </a:rPr>
              <a:t>δύο ή περισσότερες διαδοχικές ημέρες και </a:t>
            </a:r>
          </a:p>
          <a:p>
            <a:pPr marL="457200" lvl="1" indent="0" algn="ctr">
              <a:buNone/>
            </a:pPr>
            <a:r>
              <a:rPr lang="el-GR" sz="2600" dirty="0" smtClean="0">
                <a:latin typeface="Calibri" panose="020F0502020204030204" pitchFamily="34" charset="0"/>
                <a:cs typeface="Calibri" panose="020F0502020204030204" pitchFamily="34" charset="0"/>
              </a:rPr>
              <a:t>διαρκούν πάνω από 1 ώρα, τις περισσότερες μέρες</a:t>
            </a:r>
            <a:endParaRPr lang="el-GR" sz="2600" dirty="0">
              <a:latin typeface="Calibri" panose="020F0502020204030204" pitchFamily="34" charset="0"/>
              <a:cs typeface="Calibri" panose="020F0502020204030204" pitchFamily="34" charset="0"/>
            </a:endParaRPr>
          </a:p>
        </p:txBody>
      </p:sp>
      <p:pic>
        <p:nvPicPr>
          <p:cNvPr id="4" name="Picture 2"/>
          <p:cNvPicPr>
            <a:picLocks noChangeAspect="1" noChangeArrowheads="1"/>
          </p:cNvPicPr>
          <p:nvPr/>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596336" y="2636912"/>
            <a:ext cx="834823" cy="1411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074710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116632"/>
            <a:ext cx="8229600" cy="922114"/>
          </a:xfrm>
        </p:spPr>
        <p:txBody>
          <a:bodyPr>
            <a:normAutofit/>
          </a:bodyPr>
          <a:lstStyle/>
          <a:p>
            <a:r>
              <a:rPr lang="el-GR" sz="4000" b="1" dirty="0" smtClean="0">
                <a:solidFill>
                  <a:schemeClr val="accent6">
                    <a:lumMod val="75000"/>
                  </a:schemeClr>
                </a:solidFill>
              </a:rPr>
              <a:t>Ρινίτιδα</a:t>
            </a:r>
            <a:endParaRPr lang="en-US" sz="4000" b="1" dirty="0">
              <a:solidFill>
                <a:schemeClr val="accent6">
                  <a:lumMod val="75000"/>
                </a:schemeClr>
              </a:solidFill>
            </a:endParaRPr>
          </a:p>
        </p:txBody>
      </p:sp>
      <p:sp>
        <p:nvSpPr>
          <p:cNvPr id="5" name="Content Placeholder 4"/>
          <p:cNvSpPr>
            <a:spLocks noGrp="1"/>
          </p:cNvSpPr>
          <p:nvPr>
            <p:ph idx="1"/>
          </p:nvPr>
        </p:nvSpPr>
        <p:spPr>
          <a:xfrm>
            <a:off x="251520" y="1124744"/>
            <a:ext cx="8568952" cy="4032448"/>
          </a:xfrm>
        </p:spPr>
        <p:txBody>
          <a:bodyPr>
            <a:noAutofit/>
          </a:bodyPr>
          <a:lstStyle/>
          <a:p>
            <a:r>
              <a:rPr lang="el-GR" sz="2600" dirty="0"/>
              <a:t>Η ρινίτιδα είναι πολύ συχνή. Εκτιμάται ότι μεταξύ 10-30% του ενήλικου πληθυσμού και έως το 40% των παιδιών πάσχουν από αλλεργική ρινίτιδα (</a:t>
            </a:r>
            <a:r>
              <a:rPr lang="el-GR" sz="2600" dirty="0" smtClean="0"/>
              <a:t>ΑΡ)</a:t>
            </a:r>
            <a:endParaRPr lang="el-GR" sz="2600" baseline="30000" dirty="0" smtClean="0"/>
          </a:p>
          <a:p>
            <a:r>
              <a:rPr lang="el-GR" sz="2600" dirty="0" smtClean="0"/>
              <a:t>Η </a:t>
            </a:r>
            <a:r>
              <a:rPr lang="el-GR" sz="2600" dirty="0"/>
              <a:t>ταλαιπωρία των ασθενών που πάσχουν από ρινίτιδα έχει </a:t>
            </a:r>
            <a:r>
              <a:rPr lang="el-GR" sz="2600" dirty="0" smtClean="0"/>
              <a:t>μεταφραστεί:</a:t>
            </a:r>
          </a:p>
          <a:p>
            <a:pPr lvl="1"/>
            <a:r>
              <a:rPr lang="el-GR" sz="2600" dirty="0" smtClean="0"/>
              <a:t>σε </a:t>
            </a:r>
            <a:r>
              <a:rPr lang="el-GR" sz="2600" dirty="0"/>
              <a:t>απουσίες από το σχολείο ή την εργασία, </a:t>
            </a:r>
            <a:endParaRPr lang="el-GR" sz="2600" dirty="0" smtClean="0"/>
          </a:p>
          <a:p>
            <a:pPr lvl="1"/>
            <a:r>
              <a:rPr lang="el-GR" sz="2600" dirty="0" smtClean="0"/>
              <a:t>αυξημένες </a:t>
            </a:r>
            <a:r>
              <a:rPr lang="el-GR" sz="2600" dirty="0"/>
              <a:t>ιατροφαρμακευτικές δαπάνες για επισκέψεις σε γιατρούς και φαρμακευτικές αγωγές, και </a:t>
            </a:r>
            <a:endParaRPr lang="el-GR" sz="2600" dirty="0" smtClean="0"/>
          </a:p>
          <a:p>
            <a:pPr lvl="1"/>
            <a:r>
              <a:rPr lang="el-GR" sz="2600" dirty="0" smtClean="0"/>
              <a:t>γενικά </a:t>
            </a:r>
            <a:r>
              <a:rPr lang="el-GR" sz="2600" dirty="0"/>
              <a:t>μειωμένη ποιότητα ζωής για πολλούς ασθενείς.  </a:t>
            </a:r>
            <a:endParaRPr lang="en-US" sz="2600" dirty="0"/>
          </a:p>
          <a:p>
            <a:pPr marL="0" indent="0">
              <a:buNone/>
            </a:pPr>
            <a:endParaRPr lang="en-US" sz="2600" dirty="0"/>
          </a:p>
        </p:txBody>
      </p:sp>
      <p:pic>
        <p:nvPicPr>
          <p:cNvPr id="6" name="Picture 2"/>
          <p:cNvPicPr>
            <a:picLocks noChangeAspect="1" noChangeArrowheads="1"/>
          </p:cNvPicPr>
          <p:nvPr/>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812360" y="5229200"/>
            <a:ext cx="834823" cy="1411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480115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469</TotalTime>
  <Words>1722</Words>
  <Application>Microsoft Office PowerPoint</Application>
  <PresentationFormat>On-screen Show (4:3)</PresentationFormat>
  <Paragraphs>293</Paragraphs>
  <Slides>39</Slides>
  <Notes>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39</vt:i4>
      </vt:variant>
    </vt:vector>
  </HeadingPairs>
  <TitlesOfParts>
    <vt:vector size="52" baseType="lpstr">
      <vt:lpstr>ＭＳ Ｐゴシック</vt:lpstr>
      <vt:lpstr>Arial</vt:lpstr>
      <vt:lpstr>Arial Black</vt:lpstr>
      <vt:lpstr>Book Antiqua</vt:lpstr>
      <vt:lpstr>Calibri</vt:lpstr>
      <vt:lpstr>Candara</vt:lpstr>
      <vt:lpstr>Franklin Gothic Book</vt:lpstr>
      <vt:lpstr>Myriad Roman</vt:lpstr>
      <vt:lpstr>Trebuchet MS</vt:lpstr>
      <vt:lpstr>Verdana</vt:lpstr>
      <vt:lpstr>Wingdings</vt:lpstr>
      <vt:lpstr>Wingdings 2</vt:lpstr>
      <vt:lpstr>Θέμα του Office</vt:lpstr>
      <vt:lpstr>Αναπνευστική Αλλεργία  Η νόσος της Άνοιξης</vt:lpstr>
      <vt:lpstr>Αλλεργία</vt:lpstr>
      <vt:lpstr>Αλλεργία</vt:lpstr>
      <vt:lpstr>Αλλεργία</vt:lpstr>
      <vt:lpstr>Αλλεργιογόνο</vt:lpstr>
      <vt:lpstr>Αλλεργία</vt:lpstr>
      <vt:lpstr>Αντισώματα</vt:lpstr>
      <vt:lpstr>Ρινίτιδα/ Ορισμός</vt:lpstr>
      <vt:lpstr>Ρινίτιδα</vt:lpstr>
      <vt:lpstr>Αλλεργική Ρινίτιδα Παγκόσμιο Πρόβλημα</vt:lpstr>
      <vt:lpstr>Αλλεργική Ρινίτιδα / Ελλάδα</vt:lpstr>
      <vt:lpstr>Επιπολασμός  Αλλεργικών Νοσημάτων</vt:lpstr>
      <vt:lpstr>Αλλεργική ρινίτιδα και παιδιά</vt:lpstr>
      <vt:lpstr>Αλλεργική Ρινίτιδα</vt:lpstr>
      <vt:lpstr>Αλλεργική Ρινίτιδα</vt:lpstr>
      <vt:lpstr>Αλλεργική Ρινίτιδα</vt:lpstr>
      <vt:lpstr>Αλλεργική Ρινίτιδα</vt:lpstr>
      <vt:lpstr>Αλλεργική Ρινίτιδα &amp; Συμπτώματα</vt:lpstr>
      <vt:lpstr>PowerPoint Presentation</vt:lpstr>
      <vt:lpstr>Χαρακτηριστικά Ιδανικής Θεραπείας</vt:lpstr>
      <vt:lpstr>Σημεία θεραπευτικής προσέγγισης</vt:lpstr>
      <vt:lpstr>Αλλεργική Επιπεφυκίτιδα</vt:lpstr>
      <vt:lpstr>Αλλεργική Επιπεφυκίτιδα Επιπολασμός</vt:lpstr>
      <vt:lpstr>Αλλεργική Επιπεφυκίτιδα Συμπτώματα</vt:lpstr>
      <vt:lpstr>Αλλεργική Επιπεφυκίτιδα  Θεραπεία </vt:lpstr>
      <vt:lpstr>PowerPoint Presentation</vt:lpstr>
      <vt:lpstr>Άσθμα και Αλλεργική Ρινίτιδα</vt:lpstr>
      <vt:lpstr>Συσχέτιση μεταξύ ρινίτιδας και άσθματος</vt:lpstr>
      <vt:lpstr>PowerPoint Presentation</vt:lpstr>
      <vt:lpstr>PowerPoint Presentation</vt:lpstr>
      <vt:lpstr> Άσθμα και Αλλεργική Ρινίτιδα</vt:lpstr>
      <vt:lpstr>Αλλεργική Ρινίτιδα και Συνυπάρχουσες Νόσοι </vt:lpstr>
      <vt:lpstr>Θεραπεία αλλεργικής ρινίτιδας (ARIA)</vt:lpstr>
      <vt:lpstr>Αλλεργική ρινίτιδα “Νόσος των ενιαίων αεροφόρων οδών”</vt:lpstr>
      <vt:lpstr>PowerPoint Presentation</vt:lpstr>
      <vt:lpstr>Αλλεργικό Άσθμα </vt:lpstr>
      <vt:lpstr>Αλλεργικό Άσθμα – Συμπτώματα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ΑΛΛΕΡΓΙΑ</dc:title>
  <dc:creator>User</dc:creator>
  <cp:lastModifiedBy>Kompoti Maria</cp:lastModifiedBy>
  <cp:revision>34</cp:revision>
  <dcterms:created xsi:type="dcterms:W3CDTF">2023-04-17T11:27:53Z</dcterms:created>
  <dcterms:modified xsi:type="dcterms:W3CDTF">2023-04-20T11:53:20Z</dcterms:modified>
</cp:coreProperties>
</file>